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445" r:id="rId2"/>
    <p:sldId id="526" r:id="rId3"/>
    <p:sldId id="536" r:id="rId4"/>
    <p:sldId id="537" r:id="rId5"/>
    <p:sldId id="538" r:id="rId6"/>
    <p:sldId id="539" r:id="rId7"/>
    <p:sldId id="540" r:id="rId8"/>
    <p:sldId id="530" r:id="rId9"/>
    <p:sldId id="532" r:id="rId10"/>
    <p:sldId id="531" r:id="rId11"/>
    <p:sldId id="533" r:id="rId12"/>
    <p:sldId id="534" r:id="rId13"/>
    <p:sldId id="489" r:id="rId14"/>
  </p:sldIdLst>
  <p:sldSz cx="12601575" cy="7200900"/>
  <p:notesSz cx="7315200" cy="96012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Sansation Light" panose="020B0604020202020204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akery Script" panose="020B0604020202020204" charset="0"/>
      <p:regular r:id="rId26"/>
    </p:embeddedFont>
    <p:embeddedFont>
      <p:font typeface="Bebas" panose="020B0604020202020204"/>
      <p:regular r:id="rId27"/>
    </p:embeddedFont>
    <p:embeddedFont>
      <p:font typeface="Aharoni" panose="02010803020104030203" pitchFamily="2" charset="-79"/>
      <p:bold r:id="rId28"/>
    </p:embeddedFont>
  </p:embeddedFontLst>
  <p:defaultTextStyle>
    <a:defPPr>
      <a:defRPr lang="id-ID"/>
    </a:defPPr>
    <a:lvl1pPr marL="0" algn="l" defTabSz="91339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97" algn="l" defTabSz="91339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393" algn="l" defTabSz="91339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094" algn="l" defTabSz="91339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794" algn="l" defTabSz="91339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483" algn="l" defTabSz="91339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183" algn="l" defTabSz="91339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883" algn="l" defTabSz="91339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580" algn="l" defTabSz="91339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73F5A8"/>
    <a:srgbClr val="FCFC88"/>
    <a:srgbClr val="8A0000"/>
    <a:srgbClr val="A20000"/>
    <a:srgbClr val="12F227"/>
    <a:srgbClr val="41F90F"/>
    <a:srgbClr val="37E420"/>
    <a:srgbClr val="24A06E"/>
    <a:srgbClr val="873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4280" autoAdjust="0"/>
  </p:normalViewPr>
  <p:slideViewPr>
    <p:cSldViewPr>
      <p:cViewPr varScale="1">
        <p:scale>
          <a:sx n="101" d="100"/>
          <a:sy n="101" d="100"/>
        </p:scale>
        <p:origin x="516" y="108"/>
      </p:cViewPr>
      <p:guideLst>
        <p:guide orient="horz" pos="2268"/>
        <p:guide pos="3969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09B0C-60D7-4588-AE96-C5274084A79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17E5385-13A7-4618-9230-809862AC513B}">
      <dgm:prSet phldrT="[Text]"/>
      <dgm:spPr/>
      <dgm:t>
        <a:bodyPr/>
        <a:lstStyle/>
        <a:p>
          <a:r>
            <a:rPr lang="en-US" dirty="0" smtClean="0"/>
            <a:t>Voice and Accountability</a:t>
          </a:r>
          <a:endParaRPr lang="id-ID" dirty="0"/>
        </a:p>
      </dgm:t>
    </dgm:pt>
    <dgm:pt modelId="{456CF417-E6D0-496B-91C1-12D25E32F66F}" type="parTrans" cxnId="{FD2A8376-3F84-4493-B03D-BC8D6586BE8B}">
      <dgm:prSet/>
      <dgm:spPr/>
      <dgm:t>
        <a:bodyPr/>
        <a:lstStyle/>
        <a:p>
          <a:endParaRPr lang="id-ID"/>
        </a:p>
      </dgm:t>
    </dgm:pt>
    <dgm:pt modelId="{14D602CA-BD04-4924-9A30-76C2E6066998}" type="sibTrans" cxnId="{FD2A8376-3F84-4493-B03D-BC8D6586BE8B}">
      <dgm:prSet/>
      <dgm:spPr/>
      <dgm:t>
        <a:bodyPr/>
        <a:lstStyle/>
        <a:p>
          <a:endParaRPr lang="id-ID"/>
        </a:p>
      </dgm:t>
    </dgm:pt>
    <dgm:pt modelId="{6020AE96-B219-4281-BA70-ADB6D54E40CD}">
      <dgm:prSet phldrT="[Text]"/>
      <dgm:spPr/>
      <dgm:t>
        <a:bodyPr/>
        <a:lstStyle/>
        <a:p>
          <a:r>
            <a:rPr lang="en-US" dirty="0" smtClean="0"/>
            <a:t>Political Stability and Absence of Violence</a:t>
          </a:r>
          <a:endParaRPr lang="id-ID" dirty="0"/>
        </a:p>
      </dgm:t>
    </dgm:pt>
    <dgm:pt modelId="{9522DB85-C893-434D-984B-E810374CD22C}" type="parTrans" cxnId="{5BAC24F2-A09B-4380-A5B4-4A10A595BC5F}">
      <dgm:prSet/>
      <dgm:spPr/>
      <dgm:t>
        <a:bodyPr/>
        <a:lstStyle/>
        <a:p>
          <a:endParaRPr lang="id-ID"/>
        </a:p>
      </dgm:t>
    </dgm:pt>
    <dgm:pt modelId="{1380B170-C214-4355-BC39-ED034C2F5123}" type="sibTrans" cxnId="{5BAC24F2-A09B-4380-A5B4-4A10A595BC5F}">
      <dgm:prSet/>
      <dgm:spPr/>
      <dgm:t>
        <a:bodyPr/>
        <a:lstStyle/>
        <a:p>
          <a:endParaRPr lang="id-ID"/>
        </a:p>
      </dgm:t>
    </dgm:pt>
    <dgm:pt modelId="{EB80FCF1-A23B-4497-9D7A-C51C62FE2A2B}">
      <dgm:prSet phldrT="[Text]"/>
      <dgm:spPr/>
      <dgm:t>
        <a:bodyPr/>
        <a:lstStyle/>
        <a:p>
          <a:r>
            <a:rPr lang="en-US" dirty="0" smtClean="0"/>
            <a:t>Government Effectiveness</a:t>
          </a:r>
          <a:endParaRPr lang="id-ID" dirty="0"/>
        </a:p>
      </dgm:t>
    </dgm:pt>
    <dgm:pt modelId="{B1F3CAB9-1136-446D-91A8-E319601A7C4C}" type="parTrans" cxnId="{88646F06-7810-478A-A3CF-4460EDF1B3FE}">
      <dgm:prSet/>
      <dgm:spPr/>
      <dgm:t>
        <a:bodyPr/>
        <a:lstStyle/>
        <a:p>
          <a:endParaRPr lang="id-ID"/>
        </a:p>
      </dgm:t>
    </dgm:pt>
    <dgm:pt modelId="{9E134767-6015-4AB6-8171-F92E111F63CD}" type="sibTrans" cxnId="{88646F06-7810-478A-A3CF-4460EDF1B3FE}">
      <dgm:prSet/>
      <dgm:spPr/>
      <dgm:t>
        <a:bodyPr/>
        <a:lstStyle/>
        <a:p>
          <a:endParaRPr lang="id-ID"/>
        </a:p>
      </dgm:t>
    </dgm:pt>
    <dgm:pt modelId="{4449E168-4F2F-4186-87B6-B3EC2B6098E2}">
      <dgm:prSet phldrT="[Text]"/>
      <dgm:spPr/>
      <dgm:t>
        <a:bodyPr/>
        <a:lstStyle/>
        <a:p>
          <a:r>
            <a:rPr lang="en-US" dirty="0" smtClean="0"/>
            <a:t>Regulatory Quality</a:t>
          </a:r>
          <a:endParaRPr lang="id-ID" dirty="0"/>
        </a:p>
      </dgm:t>
    </dgm:pt>
    <dgm:pt modelId="{3B3F8FC9-F486-4FF5-9BFB-7319653654A5}" type="parTrans" cxnId="{13C056E5-EC6C-4569-9222-058AB4F3D942}">
      <dgm:prSet/>
      <dgm:spPr/>
      <dgm:t>
        <a:bodyPr/>
        <a:lstStyle/>
        <a:p>
          <a:endParaRPr lang="id-ID"/>
        </a:p>
      </dgm:t>
    </dgm:pt>
    <dgm:pt modelId="{DF7FFDD3-356E-408A-8EE7-8460FF89EF12}" type="sibTrans" cxnId="{13C056E5-EC6C-4569-9222-058AB4F3D942}">
      <dgm:prSet/>
      <dgm:spPr/>
      <dgm:t>
        <a:bodyPr/>
        <a:lstStyle/>
        <a:p>
          <a:endParaRPr lang="id-ID"/>
        </a:p>
      </dgm:t>
    </dgm:pt>
    <dgm:pt modelId="{721E9DF6-9854-4F37-AF1A-8B5E095DDCE8}">
      <dgm:prSet phldrT="[Text]"/>
      <dgm:spPr/>
      <dgm:t>
        <a:bodyPr/>
        <a:lstStyle/>
        <a:p>
          <a:r>
            <a:rPr lang="en-US" dirty="0" smtClean="0"/>
            <a:t>Rule of Law</a:t>
          </a:r>
          <a:endParaRPr lang="id-ID" dirty="0"/>
        </a:p>
      </dgm:t>
    </dgm:pt>
    <dgm:pt modelId="{3D0EF326-2BBE-4771-BEAF-47698C1B2C55}" type="parTrans" cxnId="{3DE64FF1-7854-437C-ABEE-F96F219E2670}">
      <dgm:prSet/>
      <dgm:spPr/>
      <dgm:t>
        <a:bodyPr/>
        <a:lstStyle/>
        <a:p>
          <a:endParaRPr lang="id-ID"/>
        </a:p>
      </dgm:t>
    </dgm:pt>
    <dgm:pt modelId="{E13BEA2B-AE07-44CE-8C15-0584E2F72B72}" type="sibTrans" cxnId="{3DE64FF1-7854-437C-ABEE-F96F219E2670}">
      <dgm:prSet/>
      <dgm:spPr/>
      <dgm:t>
        <a:bodyPr/>
        <a:lstStyle/>
        <a:p>
          <a:endParaRPr lang="id-ID"/>
        </a:p>
      </dgm:t>
    </dgm:pt>
    <dgm:pt modelId="{F8010D30-8835-464D-81B9-36A69FC4C2B8}">
      <dgm:prSet phldrT="[Text]"/>
      <dgm:spPr/>
      <dgm:t>
        <a:bodyPr/>
        <a:lstStyle/>
        <a:p>
          <a:r>
            <a:rPr lang="en-US" dirty="0" smtClean="0"/>
            <a:t>Control of Corruption</a:t>
          </a:r>
          <a:endParaRPr lang="id-ID" dirty="0"/>
        </a:p>
      </dgm:t>
    </dgm:pt>
    <dgm:pt modelId="{B0730362-B09A-4D6A-8D78-2AF8FAAD02A0}" type="parTrans" cxnId="{395EC836-3440-4E12-8483-C0BAF9CE0214}">
      <dgm:prSet/>
      <dgm:spPr/>
      <dgm:t>
        <a:bodyPr/>
        <a:lstStyle/>
        <a:p>
          <a:endParaRPr lang="id-ID"/>
        </a:p>
      </dgm:t>
    </dgm:pt>
    <dgm:pt modelId="{E48F35A9-8D93-4819-A75D-5C4A5E735791}" type="sibTrans" cxnId="{395EC836-3440-4E12-8483-C0BAF9CE0214}">
      <dgm:prSet/>
      <dgm:spPr/>
      <dgm:t>
        <a:bodyPr/>
        <a:lstStyle/>
        <a:p>
          <a:endParaRPr lang="id-ID"/>
        </a:p>
      </dgm:t>
    </dgm:pt>
    <dgm:pt modelId="{B4D56BF5-5FDF-4AA3-96DE-E91375B51BDD}" type="pres">
      <dgm:prSet presAssocID="{6FA09B0C-60D7-4588-AE96-C5274084A7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EBA46EB-7314-46E4-8C74-56E0A80969E6}" type="pres">
      <dgm:prSet presAssocID="{6FA09B0C-60D7-4588-AE96-C5274084A795}" presName="cycle" presStyleCnt="0"/>
      <dgm:spPr/>
    </dgm:pt>
    <dgm:pt modelId="{C1AE51EA-7F58-47C1-A304-8E425F6DC3B3}" type="pres">
      <dgm:prSet presAssocID="{317E5385-13A7-4618-9230-809862AC513B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0DA14D-5E72-440A-BEB2-733F21C4A31D}" type="pres">
      <dgm:prSet presAssocID="{14D602CA-BD04-4924-9A30-76C2E6066998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119FA601-E277-4230-92E2-0287A2A3858C}" type="pres">
      <dgm:prSet presAssocID="{6020AE96-B219-4281-BA70-ADB6D54E40C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3F82EE-CDD8-4C37-A38B-0ACA5BDF65D5}" type="pres">
      <dgm:prSet presAssocID="{EB80FCF1-A23B-4497-9D7A-C51C62FE2A2B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C91A1-2CD9-4D68-86A8-8E5217974984}" type="pres">
      <dgm:prSet presAssocID="{4449E168-4F2F-4186-87B6-B3EC2B6098E2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A672E6-BC46-436E-8650-883BEC0BD4D9}" type="pres">
      <dgm:prSet presAssocID="{721E9DF6-9854-4F37-AF1A-8B5E095DDCE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D685F6-0F25-4258-87F8-69F7C62EF989}" type="pres">
      <dgm:prSet presAssocID="{F8010D30-8835-464D-81B9-36A69FC4C2B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523FE14-FF43-47A0-9126-765B1D1F3BE2}" type="presOf" srcId="{4449E168-4F2F-4186-87B6-B3EC2B6098E2}" destId="{A96C91A1-2CD9-4D68-86A8-8E5217974984}" srcOrd="0" destOrd="0" presId="urn:microsoft.com/office/officeart/2005/8/layout/cycle3"/>
    <dgm:cxn modelId="{5BAC24F2-A09B-4380-A5B4-4A10A595BC5F}" srcId="{6FA09B0C-60D7-4588-AE96-C5274084A795}" destId="{6020AE96-B219-4281-BA70-ADB6D54E40CD}" srcOrd="1" destOrd="0" parTransId="{9522DB85-C893-434D-984B-E810374CD22C}" sibTransId="{1380B170-C214-4355-BC39-ED034C2F5123}"/>
    <dgm:cxn modelId="{C0D2ACE3-A62D-4A09-AE4A-7E61F8145E42}" type="presOf" srcId="{EB80FCF1-A23B-4497-9D7A-C51C62FE2A2B}" destId="{173F82EE-CDD8-4C37-A38B-0ACA5BDF65D5}" srcOrd="0" destOrd="0" presId="urn:microsoft.com/office/officeart/2005/8/layout/cycle3"/>
    <dgm:cxn modelId="{395EC836-3440-4E12-8483-C0BAF9CE0214}" srcId="{6FA09B0C-60D7-4588-AE96-C5274084A795}" destId="{F8010D30-8835-464D-81B9-36A69FC4C2B8}" srcOrd="5" destOrd="0" parTransId="{B0730362-B09A-4D6A-8D78-2AF8FAAD02A0}" sibTransId="{E48F35A9-8D93-4819-A75D-5C4A5E735791}"/>
    <dgm:cxn modelId="{3410AF6D-5D2C-480A-9AB6-28CC78B4FB3C}" type="presOf" srcId="{14D602CA-BD04-4924-9A30-76C2E6066998}" destId="{D50DA14D-5E72-440A-BEB2-733F21C4A31D}" srcOrd="0" destOrd="0" presId="urn:microsoft.com/office/officeart/2005/8/layout/cycle3"/>
    <dgm:cxn modelId="{BB10ECEF-D5D5-4E4A-9232-FB3D64F198B7}" type="presOf" srcId="{6FA09B0C-60D7-4588-AE96-C5274084A795}" destId="{B4D56BF5-5FDF-4AA3-96DE-E91375B51BDD}" srcOrd="0" destOrd="0" presId="urn:microsoft.com/office/officeart/2005/8/layout/cycle3"/>
    <dgm:cxn modelId="{FD2A8376-3F84-4493-B03D-BC8D6586BE8B}" srcId="{6FA09B0C-60D7-4588-AE96-C5274084A795}" destId="{317E5385-13A7-4618-9230-809862AC513B}" srcOrd="0" destOrd="0" parTransId="{456CF417-E6D0-496B-91C1-12D25E32F66F}" sibTransId="{14D602CA-BD04-4924-9A30-76C2E6066998}"/>
    <dgm:cxn modelId="{5E895ECA-0CC5-40A2-8EF8-FAEB51230C2A}" type="presOf" srcId="{F8010D30-8835-464D-81B9-36A69FC4C2B8}" destId="{72D685F6-0F25-4258-87F8-69F7C62EF989}" srcOrd="0" destOrd="0" presId="urn:microsoft.com/office/officeart/2005/8/layout/cycle3"/>
    <dgm:cxn modelId="{647059D4-C437-4E88-8CBB-093D0479DC4C}" type="presOf" srcId="{6020AE96-B219-4281-BA70-ADB6D54E40CD}" destId="{119FA601-E277-4230-92E2-0287A2A3858C}" srcOrd="0" destOrd="0" presId="urn:microsoft.com/office/officeart/2005/8/layout/cycle3"/>
    <dgm:cxn modelId="{13C056E5-EC6C-4569-9222-058AB4F3D942}" srcId="{6FA09B0C-60D7-4588-AE96-C5274084A795}" destId="{4449E168-4F2F-4186-87B6-B3EC2B6098E2}" srcOrd="3" destOrd="0" parTransId="{3B3F8FC9-F486-4FF5-9BFB-7319653654A5}" sibTransId="{DF7FFDD3-356E-408A-8EE7-8460FF89EF12}"/>
    <dgm:cxn modelId="{434D9E38-0868-417E-B975-C8074B98F086}" type="presOf" srcId="{721E9DF6-9854-4F37-AF1A-8B5E095DDCE8}" destId="{CDA672E6-BC46-436E-8650-883BEC0BD4D9}" srcOrd="0" destOrd="0" presId="urn:microsoft.com/office/officeart/2005/8/layout/cycle3"/>
    <dgm:cxn modelId="{388E1A32-1615-406C-B9D5-1D3A3578DD35}" type="presOf" srcId="{317E5385-13A7-4618-9230-809862AC513B}" destId="{C1AE51EA-7F58-47C1-A304-8E425F6DC3B3}" srcOrd="0" destOrd="0" presId="urn:microsoft.com/office/officeart/2005/8/layout/cycle3"/>
    <dgm:cxn modelId="{3DE64FF1-7854-437C-ABEE-F96F219E2670}" srcId="{6FA09B0C-60D7-4588-AE96-C5274084A795}" destId="{721E9DF6-9854-4F37-AF1A-8B5E095DDCE8}" srcOrd="4" destOrd="0" parTransId="{3D0EF326-2BBE-4771-BEAF-47698C1B2C55}" sibTransId="{E13BEA2B-AE07-44CE-8C15-0584E2F72B72}"/>
    <dgm:cxn modelId="{88646F06-7810-478A-A3CF-4460EDF1B3FE}" srcId="{6FA09B0C-60D7-4588-AE96-C5274084A795}" destId="{EB80FCF1-A23B-4497-9D7A-C51C62FE2A2B}" srcOrd="2" destOrd="0" parTransId="{B1F3CAB9-1136-446D-91A8-E319601A7C4C}" sibTransId="{9E134767-6015-4AB6-8171-F92E111F63CD}"/>
    <dgm:cxn modelId="{A30F00F8-9B40-40BB-B016-AB4B2A7FB789}" type="presParOf" srcId="{B4D56BF5-5FDF-4AA3-96DE-E91375B51BDD}" destId="{AEBA46EB-7314-46E4-8C74-56E0A80969E6}" srcOrd="0" destOrd="0" presId="urn:microsoft.com/office/officeart/2005/8/layout/cycle3"/>
    <dgm:cxn modelId="{E266356E-0973-4E12-9498-481F2468B014}" type="presParOf" srcId="{AEBA46EB-7314-46E4-8C74-56E0A80969E6}" destId="{C1AE51EA-7F58-47C1-A304-8E425F6DC3B3}" srcOrd="0" destOrd="0" presId="urn:microsoft.com/office/officeart/2005/8/layout/cycle3"/>
    <dgm:cxn modelId="{30A40E97-9D74-4576-BF81-97CD576F7DC4}" type="presParOf" srcId="{AEBA46EB-7314-46E4-8C74-56E0A80969E6}" destId="{D50DA14D-5E72-440A-BEB2-733F21C4A31D}" srcOrd="1" destOrd="0" presId="urn:microsoft.com/office/officeart/2005/8/layout/cycle3"/>
    <dgm:cxn modelId="{672FC015-8B1A-47D4-AF3B-D9468AFEE164}" type="presParOf" srcId="{AEBA46EB-7314-46E4-8C74-56E0A80969E6}" destId="{119FA601-E277-4230-92E2-0287A2A3858C}" srcOrd="2" destOrd="0" presId="urn:microsoft.com/office/officeart/2005/8/layout/cycle3"/>
    <dgm:cxn modelId="{C13A2C43-4BE2-4D72-BFAA-809DD3E22B04}" type="presParOf" srcId="{AEBA46EB-7314-46E4-8C74-56E0A80969E6}" destId="{173F82EE-CDD8-4C37-A38B-0ACA5BDF65D5}" srcOrd="3" destOrd="0" presId="urn:microsoft.com/office/officeart/2005/8/layout/cycle3"/>
    <dgm:cxn modelId="{A3C31BC5-D354-4500-8838-0CF8ACA736A2}" type="presParOf" srcId="{AEBA46EB-7314-46E4-8C74-56E0A80969E6}" destId="{A96C91A1-2CD9-4D68-86A8-8E5217974984}" srcOrd="4" destOrd="0" presId="urn:microsoft.com/office/officeart/2005/8/layout/cycle3"/>
    <dgm:cxn modelId="{81F44C51-4DB4-4131-AE47-9DE17F3B696D}" type="presParOf" srcId="{AEBA46EB-7314-46E4-8C74-56E0A80969E6}" destId="{CDA672E6-BC46-436E-8650-883BEC0BD4D9}" srcOrd="5" destOrd="0" presId="urn:microsoft.com/office/officeart/2005/8/layout/cycle3"/>
    <dgm:cxn modelId="{3E196F92-7512-47D8-B25D-9EB4302D679E}" type="presParOf" srcId="{AEBA46EB-7314-46E4-8C74-56E0A80969E6}" destId="{72D685F6-0F25-4258-87F8-69F7C62EF98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A14D-5E72-440A-BEB2-733F21C4A31D}">
      <dsp:nvSpPr>
        <dsp:cNvPr id="0" name=""/>
        <dsp:cNvSpPr/>
      </dsp:nvSpPr>
      <dsp:spPr>
        <a:xfrm>
          <a:off x="1831478" y="-5400"/>
          <a:ext cx="4738093" cy="4738093"/>
        </a:xfrm>
        <a:prstGeom prst="circularArrow">
          <a:avLst>
            <a:gd name="adj1" fmla="val 5274"/>
            <a:gd name="adj2" fmla="val 312630"/>
            <a:gd name="adj3" fmla="val 14224676"/>
            <a:gd name="adj4" fmla="val 17129041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E51EA-7F58-47C1-A304-8E425F6DC3B3}">
      <dsp:nvSpPr>
        <dsp:cNvPr id="0" name=""/>
        <dsp:cNvSpPr/>
      </dsp:nvSpPr>
      <dsp:spPr>
        <a:xfrm>
          <a:off x="3298068" y="325"/>
          <a:ext cx="1804913" cy="9024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Voice and Accountability</a:t>
          </a:r>
          <a:endParaRPr lang="id-ID" sz="1600" kern="1200" dirty="0"/>
        </a:p>
      </dsp:txBody>
      <dsp:txXfrm>
        <a:off x="3342122" y="44379"/>
        <a:ext cx="1716805" cy="814348"/>
      </dsp:txXfrm>
    </dsp:sp>
    <dsp:sp modelId="{119FA601-E277-4230-92E2-0287A2A3858C}">
      <dsp:nvSpPr>
        <dsp:cNvPr id="0" name=""/>
        <dsp:cNvSpPr/>
      </dsp:nvSpPr>
      <dsp:spPr>
        <a:xfrm>
          <a:off x="4962696" y="961399"/>
          <a:ext cx="1804913" cy="9024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Political Stability and Absence of Violence</a:t>
          </a:r>
          <a:endParaRPr lang="id-ID" sz="1600" kern="1200" dirty="0"/>
        </a:p>
      </dsp:txBody>
      <dsp:txXfrm>
        <a:off x="5006750" y="1005453"/>
        <a:ext cx="1716805" cy="814348"/>
      </dsp:txXfrm>
    </dsp:sp>
    <dsp:sp modelId="{173F82EE-CDD8-4C37-A38B-0ACA5BDF65D5}">
      <dsp:nvSpPr>
        <dsp:cNvPr id="0" name=""/>
        <dsp:cNvSpPr/>
      </dsp:nvSpPr>
      <dsp:spPr>
        <a:xfrm>
          <a:off x="4962696" y="2883546"/>
          <a:ext cx="1804913" cy="9024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Government Effectiveness</a:t>
          </a:r>
          <a:endParaRPr lang="id-ID" sz="1600" kern="1200" dirty="0"/>
        </a:p>
      </dsp:txBody>
      <dsp:txXfrm>
        <a:off x="5006750" y="2927600"/>
        <a:ext cx="1716805" cy="814348"/>
      </dsp:txXfrm>
    </dsp:sp>
    <dsp:sp modelId="{A96C91A1-2CD9-4D68-86A8-8E5217974984}">
      <dsp:nvSpPr>
        <dsp:cNvPr id="0" name=""/>
        <dsp:cNvSpPr/>
      </dsp:nvSpPr>
      <dsp:spPr>
        <a:xfrm>
          <a:off x="3298068" y="3844620"/>
          <a:ext cx="1804913" cy="9024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Regulatory Quality</a:t>
          </a:r>
          <a:endParaRPr lang="id-ID" sz="1600" kern="1200" dirty="0"/>
        </a:p>
      </dsp:txBody>
      <dsp:txXfrm>
        <a:off x="3342122" y="3888674"/>
        <a:ext cx="1716805" cy="814348"/>
      </dsp:txXfrm>
    </dsp:sp>
    <dsp:sp modelId="{CDA672E6-BC46-436E-8650-883BEC0BD4D9}">
      <dsp:nvSpPr>
        <dsp:cNvPr id="0" name=""/>
        <dsp:cNvSpPr/>
      </dsp:nvSpPr>
      <dsp:spPr>
        <a:xfrm>
          <a:off x="1633439" y="2883546"/>
          <a:ext cx="1804913" cy="90245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Rule of Law</a:t>
          </a:r>
          <a:endParaRPr lang="id-ID" sz="1600" kern="1200" dirty="0"/>
        </a:p>
      </dsp:txBody>
      <dsp:txXfrm>
        <a:off x="1677493" y="2927600"/>
        <a:ext cx="1716805" cy="814348"/>
      </dsp:txXfrm>
    </dsp:sp>
    <dsp:sp modelId="{72D685F6-0F25-4258-87F8-69F7C62EF989}">
      <dsp:nvSpPr>
        <dsp:cNvPr id="0" name=""/>
        <dsp:cNvSpPr/>
      </dsp:nvSpPr>
      <dsp:spPr>
        <a:xfrm>
          <a:off x="1633439" y="961399"/>
          <a:ext cx="1804913" cy="9024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 of Corruption</a:t>
          </a:r>
          <a:endParaRPr lang="id-ID" sz="1600" kern="1200" dirty="0"/>
        </a:p>
      </dsp:txBody>
      <dsp:txXfrm>
        <a:off x="1677493" y="1005453"/>
        <a:ext cx="1716805" cy="814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4D85700-60FA-4FE3-9BE3-F9C23BB639AC}" type="datetimeFigureOut">
              <a:rPr lang="id-ID" smtClean="0"/>
              <a:pPr/>
              <a:t>10/06/2016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720725"/>
            <a:ext cx="63023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69F82EF-8456-4815-855B-DEEA4AF320A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46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97" algn="l" defTabSz="913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93" algn="l" defTabSz="913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94" algn="l" defTabSz="913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94" algn="l" defTabSz="913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83" algn="l" defTabSz="913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83" algn="l" defTabSz="913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3" algn="l" defTabSz="913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0" algn="l" defTabSz="913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2EF-8456-4815-855B-DEEA4AF320A8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07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524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Berita 1 diganti (jangan yang “klaim” tapi wow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2EF-8456-4815-855B-DEEA4AF320A8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571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Kepatuhan LHKPN cukup satu berita saja</a:t>
            </a:r>
          </a:p>
          <a:p>
            <a:r>
              <a:rPr lang="id-ID" dirty="0" smtClean="0"/>
              <a:t>Tambahkan capaian TLHP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2EF-8456-4815-855B-DEEA4AF320A8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375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9" y="2236950"/>
            <a:ext cx="10711339" cy="1543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7" y="4080510"/>
            <a:ext cx="882110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F294-E3D0-444A-9DB6-9927E48DC069}" type="datetimeFigureOut">
              <a:rPr lang="id-ID" smtClean="0"/>
              <a:pPr/>
              <a:t>10/06/2016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740-80D9-4DF8-B7F7-7952C6D9B7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F294-E3D0-444A-9DB6-9927E48DC069}" type="datetimeFigureOut">
              <a:rPr lang="id-ID" smtClean="0"/>
              <a:pPr/>
              <a:t>10/06/2016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740-80D9-4DF8-B7F7-7952C6D9B7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9004" y="288384"/>
            <a:ext cx="4465245" cy="6144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3265" y="288384"/>
            <a:ext cx="13185711" cy="61441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F294-E3D0-444A-9DB6-9927E48DC069}" type="datetimeFigureOut">
              <a:rPr lang="id-ID" smtClean="0"/>
              <a:pPr/>
              <a:t>10/06/2016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740-80D9-4DF8-B7F7-7952C6D9B7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601575" cy="72009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380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F294-E3D0-444A-9DB6-9927E48DC069}" type="datetimeFigureOut">
              <a:rPr lang="id-ID" smtClean="0"/>
              <a:pPr/>
              <a:t>10/06/2016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740-80D9-4DF8-B7F7-7952C6D9B7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9" y="4627259"/>
            <a:ext cx="10711339" cy="14301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9" y="3052049"/>
            <a:ext cx="10711339" cy="1575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F294-E3D0-444A-9DB6-9927E48DC069}" type="datetimeFigureOut">
              <a:rPr lang="id-ID" smtClean="0"/>
              <a:pPr/>
              <a:t>10/06/2016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740-80D9-4DF8-B7F7-7952C6D9B7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3251" y="1680224"/>
            <a:ext cx="8825478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8758" y="1680224"/>
            <a:ext cx="8825478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F294-E3D0-444A-9DB6-9927E48DC069}" type="datetimeFigureOut">
              <a:rPr lang="id-ID" smtClean="0"/>
              <a:pPr/>
              <a:t>10/06/2016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740-80D9-4DF8-B7F7-7952C6D9B7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288370"/>
            <a:ext cx="11341418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11869"/>
            <a:ext cx="5567884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7" indent="0">
              <a:buNone/>
              <a:defRPr sz="2000" b="1"/>
            </a:lvl2pPr>
            <a:lvl3pPr marL="913393" indent="0">
              <a:buNone/>
              <a:defRPr sz="1900" b="1"/>
            </a:lvl3pPr>
            <a:lvl4pPr marL="1370094" indent="0">
              <a:buNone/>
              <a:defRPr sz="1600" b="1"/>
            </a:lvl4pPr>
            <a:lvl5pPr marL="1826794" indent="0">
              <a:buNone/>
              <a:defRPr sz="1600" b="1"/>
            </a:lvl5pPr>
            <a:lvl6pPr marL="2283483" indent="0">
              <a:buNone/>
              <a:defRPr sz="1600" b="1"/>
            </a:lvl6pPr>
            <a:lvl7pPr marL="2740183" indent="0">
              <a:buNone/>
              <a:defRPr sz="1600" b="1"/>
            </a:lvl7pPr>
            <a:lvl8pPr marL="3196883" indent="0">
              <a:buNone/>
              <a:defRPr sz="1600" b="1"/>
            </a:lvl8pPr>
            <a:lvl9pPr marL="36535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283619"/>
            <a:ext cx="5567884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5" y="1611869"/>
            <a:ext cx="5570073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7" indent="0">
              <a:buNone/>
              <a:defRPr sz="2000" b="1"/>
            </a:lvl2pPr>
            <a:lvl3pPr marL="913393" indent="0">
              <a:buNone/>
              <a:defRPr sz="1900" b="1"/>
            </a:lvl3pPr>
            <a:lvl4pPr marL="1370094" indent="0">
              <a:buNone/>
              <a:defRPr sz="1600" b="1"/>
            </a:lvl4pPr>
            <a:lvl5pPr marL="1826794" indent="0">
              <a:buNone/>
              <a:defRPr sz="1600" b="1"/>
            </a:lvl5pPr>
            <a:lvl6pPr marL="2283483" indent="0">
              <a:buNone/>
              <a:defRPr sz="1600" b="1"/>
            </a:lvl6pPr>
            <a:lvl7pPr marL="2740183" indent="0">
              <a:buNone/>
              <a:defRPr sz="1600" b="1"/>
            </a:lvl7pPr>
            <a:lvl8pPr marL="3196883" indent="0">
              <a:buNone/>
              <a:defRPr sz="1600" b="1"/>
            </a:lvl8pPr>
            <a:lvl9pPr marL="36535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5" y="2283619"/>
            <a:ext cx="5570073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F294-E3D0-444A-9DB6-9927E48DC069}" type="datetimeFigureOut">
              <a:rPr lang="id-ID" smtClean="0"/>
              <a:pPr/>
              <a:t>10/06/2016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740-80D9-4DF8-B7F7-7952C6D9B7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F294-E3D0-444A-9DB6-9927E48DC069}" type="datetimeFigureOut">
              <a:rPr lang="id-ID" smtClean="0"/>
              <a:pPr/>
              <a:t>10/06/2016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740-80D9-4DF8-B7F7-7952C6D9B7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F294-E3D0-444A-9DB6-9927E48DC069}" type="datetimeFigureOut">
              <a:rPr lang="id-ID" smtClean="0"/>
              <a:pPr/>
              <a:t>10/06/2016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740-80D9-4DF8-B7F7-7952C6D9B7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96" y="286702"/>
            <a:ext cx="4145831" cy="1220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6" y="286717"/>
            <a:ext cx="7044630" cy="61457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96" y="1506865"/>
            <a:ext cx="4145831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6697" indent="0">
              <a:buNone/>
              <a:defRPr sz="1200"/>
            </a:lvl2pPr>
            <a:lvl3pPr marL="913393" indent="0">
              <a:buNone/>
              <a:defRPr sz="1000"/>
            </a:lvl3pPr>
            <a:lvl4pPr marL="1370094" indent="0">
              <a:buNone/>
              <a:defRPr sz="900"/>
            </a:lvl4pPr>
            <a:lvl5pPr marL="1826794" indent="0">
              <a:buNone/>
              <a:defRPr sz="900"/>
            </a:lvl5pPr>
            <a:lvl6pPr marL="2283483" indent="0">
              <a:buNone/>
              <a:defRPr sz="900"/>
            </a:lvl6pPr>
            <a:lvl7pPr marL="2740183" indent="0">
              <a:buNone/>
              <a:defRPr sz="900"/>
            </a:lvl7pPr>
            <a:lvl8pPr marL="3196883" indent="0">
              <a:buNone/>
              <a:defRPr sz="900"/>
            </a:lvl8pPr>
            <a:lvl9pPr marL="36535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F294-E3D0-444A-9DB6-9927E48DC069}" type="datetimeFigureOut">
              <a:rPr lang="id-ID" smtClean="0"/>
              <a:pPr/>
              <a:t>10/06/2016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740-80D9-4DF8-B7F7-7952C6D9B7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8" y="5040631"/>
            <a:ext cx="7560945" cy="595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8" y="643414"/>
            <a:ext cx="7560945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6697" indent="0">
              <a:buNone/>
              <a:defRPr sz="2800"/>
            </a:lvl2pPr>
            <a:lvl3pPr marL="913393" indent="0">
              <a:buNone/>
              <a:defRPr sz="2400"/>
            </a:lvl3pPr>
            <a:lvl4pPr marL="1370094" indent="0">
              <a:buNone/>
              <a:defRPr sz="2000"/>
            </a:lvl4pPr>
            <a:lvl5pPr marL="1826794" indent="0">
              <a:buNone/>
              <a:defRPr sz="2000"/>
            </a:lvl5pPr>
            <a:lvl6pPr marL="2283483" indent="0">
              <a:buNone/>
              <a:defRPr sz="2000"/>
            </a:lvl6pPr>
            <a:lvl7pPr marL="2740183" indent="0">
              <a:buNone/>
              <a:defRPr sz="2000"/>
            </a:lvl7pPr>
            <a:lvl8pPr marL="3196883" indent="0">
              <a:buNone/>
              <a:defRPr sz="2000"/>
            </a:lvl8pPr>
            <a:lvl9pPr marL="365358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8" y="5635706"/>
            <a:ext cx="7560945" cy="845105"/>
          </a:xfrm>
        </p:spPr>
        <p:txBody>
          <a:bodyPr/>
          <a:lstStyle>
            <a:lvl1pPr marL="0" indent="0">
              <a:buNone/>
              <a:defRPr sz="1400"/>
            </a:lvl1pPr>
            <a:lvl2pPr marL="456697" indent="0">
              <a:buNone/>
              <a:defRPr sz="1200"/>
            </a:lvl2pPr>
            <a:lvl3pPr marL="913393" indent="0">
              <a:buNone/>
              <a:defRPr sz="1000"/>
            </a:lvl3pPr>
            <a:lvl4pPr marL="1370094" indent="0">
              <a:buNone/>
              <a:defRPr sz="900"/>
            </a:lvl4pPr>
            <a:lvl5pPr marL="1826794" indent="0">
              <a:buNone/>
              <a:defRPr sz="900"/>
            </a:lvl5pPr>
            <a:lvl6pPr marL="2283483" indent="0">
              <a:buNone/>
              <a:defRPr sz="900"/>
            </a:lvl6pPr>
            <a:lvl7pPr marL="2740183" indent="0">
              <a:buNone/>
              <a:defRPr sz="900"/>
            </a:lvl7pPr>
            <a:lvl8pPr marL="3196883" indent="0">
              <a:buNone/>
              <a:defRPr sz="900"/>
            </a:lvl8pPr>
            <a:lvl9pPr marL="36535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F294-E3D0-444A-9DB6-9927E48DC069}" type="datetimeFigureOut">
              <a:rPr lang="id-ID" smtClean="0"/>
              <a:pPr/>
              <a:t>10/06/2016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740-80D9-4DF8-B7F7-7952C6D9B7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079" y="288370"/>
            <a:ext cx="11341418" cy="1200150"/>
          </a:xfrm>
          <a:prstGeom prst="rect">
            <a:avLst/>
          </a:prstGeom>
        </p:spPr>
        <p:txBody>
          <a:bodyPr vert="horz" lIns="91337" tIns="45667" rIns="91337" bIns="4566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80224"/>
            <a:ext cx="11341418" cy="4752261"/>
          </a:xfrm>
          <a:prstGeom prst="rect">
            <a:avLst/>
          </a:prstGeom>
        </p:spPr>
        <p:txBody>
          <a:bodyPr vert="horz" lIns="91337" tIns="45667" rIns="91337" bIns="456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079" y="6674182"/>
            <a:ext cx="2940368" cy="383381"/>
          </a:xfrm>
          <a:prstGeom prst="rect">
            <a:avLst/>
          </a:prstGeom>
        </p:spPr>
        <p:txBody>
          <a:bodyPr vert="horz" lIns="91337" tIns="45667" rIns="91337" bIns="456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DF294-E3D0-444A-9DB6-9927E48DC069}" type="datetimeFigureOut">
              <a:rPr lang="id-ID" smtClean="0"/>
              <a:pPr/>
              <a:t>10/06/2016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5539" y="6674182"/>
            <a:ext cx="3990499" cy="383381"/>
          </a:xfrm>
          <a:prstGeom prst="rect">
            <a:avLst/>
          </a:prstGeom>
        </p:spPr>
        <p:txBody>
          <a:bodyPr vert="horz" lIns="91337" tIns="45667" rIns="91337" bIns="456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1129" y="6674182"/>
            <a:ext cx="2940368" cy="383381"/>
          </a:xfrm>
          <a:prstGeom prst="rect">
            <a:avLst/>
          </a:prstGeom>
        </p:spPr>
        <p:txBody>
          <a:bodyPr vert="horz" lIns="91337" tIns="45667" rIns="91337" bIns="456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5740-80D9-4DF8-B7F7-7952C6D9B74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393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1" indent="-342521" algn="l" defTabSz="9133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34" indent="-285437" algn="l" defTabSz="9133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42" indent="-228350" algn="l" defTabSz="9133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50" algn="l" defTabSz="9133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39" indent="-228350" algn="l" defTabSz="9133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37" indent="-228350" algn="l" defTabSz="913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32" indent="-228350" algn="l" defTabSz="913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29" indent="-228350" algn="l" defTabSz="913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27" indent="-228350" algn="l" defTabSz="913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33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7" algn="l" defTabSz="9133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93" algn="l" defTabSz="9133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94" algn="l" defTabSz="9133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94" algn="l" defTabSz="9133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83" algn="l" defTabSz="9133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83" algn="l" defTabSz="9133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3" algn="l" defTabSz="9133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80" algn="l" defTabSz="9133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CF004"/>
            </a:gs>
            <a:gs pos="5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1775" t="14563" r="48340" b="15164"/>
          <a:stretch/>
        </p:blipFill>
        <p:spPr>
          <a:xfrm rot="178129">
            <a:off x="10570335" y="234082"/>
            <a:ext cx="1854043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2290" t="12594" r="49318" b="15548"/>
          <a:stretch/>
        </p:blipFill>
        <p:spPr>
          <a:xfrm rot="21333019">
            <a:off x="10683711" y="3484384"/>
            <a:ext cx="1606215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Content Placeholder 3"/>
          <p:cNvSpPr>
            <a:spLocks noGrp="1"/>
          </p:cNvSpPr>
          <p:nvPr>
            <p:ph idx="4294967295"/>
          </p:nvPr>
        </p:nvSpPr>
        <p:spPr>
          <a:xfrm>
            <a:off x="85990" y="460710"/>
            <a:ext cx="7366925" cy="6609055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id-ID" sz="2400" b="1" dirty="0" smtClean="0">
                <a:solidFill>
                  <a:srgbClr val="7030A0"/>
                </a:solidFill>
                <a:latin typeface="Sansation Light" panose="02000000000000000000" pitchFamily="2" charset="0"/>
                <a:cs typeface="Times New Roman" charset="0"/>
              </a:rPr>
              <a:t>Lahir: </a:t>
            </a:r>
            <a:r>
              <a:rPr lang="en-US" sz="2400" b="1" dirty="0" err="1" smtClean="0">
                <a:solidFill>
                  <a:srgbClr val="7030A0"/>
                </a:solidFill>
                <a:latin typeface="Sansation Light" panose="02000000000000000000" pitchFamily="2" charset="0"/>
                <a:cs typeface="Times New Roman" charset="0"/>
              </a:rPr>
              <a:t>Banyumas</a:t>
            </a:r>
            <a:r>
              <a:rPr lang="id-ID" sz="2400" b="1" dirty="0">
                <a:solidFill>
                  <a:srgbClr val="7030A0"/>
                </a:solidFill>
                <a:latin typeface="Sansation Light" panose="02000000000000000000" pitchFamily="2" charset="0"/>
                <a:cs typeface="Times New Roman" charset="0"/>
              </a:rPr>
              <a:t>, </a:t>
            </a:r>
            <a:r>
              <a:rPr lang="en-US" sz="2400" b="1" dirty="0">
                <a:solidFill>
                  <a:srgbClr val="7030A0"/>
                </a:solidFill>
                <a:latin typeface="Sansation Light" panose="02000000000000000000" pitchFamily="2" charset="0"/>
                <a:cs typeface="Times New Roman" charset="0"/>
              </a:rPr>
              <a:t>24 </a:t>
            </a:r>
            <a:r>
              <a:rPr lang="en-US" sz="2400" b="1" dirty="0" err="1">
                <a:solidFill>
                  <a:srgbClr val="7030A0"/>
                </a:solidFill>
                <a:latin typeface="Sansation Light" panose="02000000000000000000" pitchFamily="2" charset="0"/>
                <a:cs typeface="Times New Roman" charset="0"/>
              </a:rPr>
              <a:t>Juni</a:t>
            </a:r>
            <a:r>
              <a:rPr lang="en-US" sz="2400" b="1" dirty="0">
                <a:solidFill>
                  <a:srgbClr val="7030A0"/>
                </a:solidFill>
                <a:latin typeface="Sansation Light" panose="02000000000000000000" pitchFamily="2" charset="0"/>
                <a:cs typeface="Times New Roman" charset="0"/>
              </a:rPr>
              <a:t> 1969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0070C0"/>
                </a:solidFill>
                <a:latin typeface="Sansation Light" panose="02000000000000000000" pitchFamily="2" charset="0"/>
                <a:cs typeface="Times New Roman" charset="0"/>
              </a:rPr>
              <a:t>Riwayat</a:t>
            </a:r>
            <a:r>
              <a:rPr lang="en-US" sz="2400" b="1" dirty="0">
                <a:solidFill>
                  <a:srgbClr val="0070C0"/>
                </a:solidFill>
                <a:latin typeface="Sansation Light" panose="02000000000000000000" pitchFamily="2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ansation Light" panose="02000000000000000000" pitchFamily="2" charset="0"/>
                <a:cs typeface="Times New Roman" charset="0"/>
              </a:rPr>
              <a:t>Jabatan</a:t>
            </a:r>
            <a:r>
              <a:rPr lang="en-US" sz="2400" b="1" dirty="0">
                <a:solidFill>
                  <a:srgbClr val="0070C0"/>
                </a:solidFill>
                <a:latin typeface="Sansation Light" panose="02000000000000000000" pitchFamily="2" charset="0"/>
                <a:cs typeface="Times New Roman" charset="0"/>
              </a:rPr>
              <a:t>: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2014	</a:t>
            </a:r>
            <a:r>
              <a:rPr lang="id-ID" sz="2000" dirty="0">
                <a:latin typeface="Sansation Light" panose="02000000000000000000" pitchFamily="2" charset="0"/>
                <a:cs typeface="Times New Roman" charset="0"/>
              </a:rPr>
              <a:t>Kepala </a:t>
            </a: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Perwakilan</a:t>
            </a:r>
            <a:r>
              <a:rPr lang="id-ID" sz="2000" dirty="0">
                <a:latin typeface="Sansation Light" panose="02000000000000000000" pitchFamily="2" charset="0"/>
                <a:cs typeface="Times New Roman" charset="0"/>
              </a:rPr>
              <a:t> BPK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 RI </a:t>
            </a: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Provinsi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 </a:t>
            </a: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Jawa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 Tengah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2010	</a:t>
            </a: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Kepala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 </a:t>
            </a: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Pusdiklat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 BPK RI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400" b="1" dirty="0">
              <a:latin typeface="Sansation Light" panose="02000000000000000000" pitchFamily="2" charset="0"/>
              <a:cs typeface="Times New Roman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00B050"/>
                </a:solidFill>
                <a:latin typeface="Sansation Light" panose="02000000000000000000" pitchFamily="2" charset="0"/>
                <a:cs typeface="Times New Roman" charset="0"/>
              </a:rPr>
              <a:t>Pendidikan</a:t>
            </a:r>
            <a:r>
              <a:rPr lang="en-US" sz="2400" b="1" dirty="0">
                <a:solidFill>
                  <a:srgbClr val="00B050"/>
                </a:solidFill>
                <a:latin typeface="Sansation Light" panose="02000000000000000000" pitchFamily="2" charset="0"/>
                <a:cs typeface="Times New Roman" charset="0"/>
              </a:rPr>
              <a:t>:</a:t>
            </a:r>
          </a:p>
          <a:p>
            <a:pPr marL="357188" lvl="1" indent="-263525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D</a:t>
            </a:r>
            <a:r>
              <a:rPr lang="id-ID" sz="2000" dirty="0">
                <a:latin typeface="Sansation Light" panose="02000000000000000000" pitchFamily="2" charset="0"/>
                <a:cs typeface="Times New Roman" charset="0"/>
              </a:rPr>
              <a:t>o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c</a:t>
            </a:r>
            <a:r>
              <a:rPr lang="id-ID" sz="2000" dirty="0">
                <a:latin typeface="Sansation Light" panose="02000000000000000000" pitchFamily="2" charset="0"/>
                <a:cs typeface="Times New Roman" charset="0"/>
              </a:rPr>
              <a:t>tor 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in Business Administration </a:t>
            </a: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Unibraw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 (</a:t>
            </a:r>
            <a:r>
              <a:rPr lang="en-US" sz="2000" dirty="0" smtClean="0">
                <a:latin typeface="Sansation Light" panose="02000000000000000000" pitchFamily="2" charset="0"/>
                <a:cs typeface="Times New Roman" charset="0"/>
              </a:rPr>
              <a:t>200</a:t>
            </a:r>
            <a:r>
              <a:rPr lang="id-ID" sz="2000" dirty="0" smtClean="0">
                <a:latin typeface="Sansation Light" panose="02000000000000000000" pitchFamily="2" charset="0"/>
                <a:cs typeface="Times New Roman" charset="0"/>
              </a:rPr>
              <a:t>7-</a:t>
            </a:r>
            <a:r>
              <a:rPr lang="en-US" sz="2000" dirty="0" smtClean="0">
                <a:latin typeface="Sansation Light" panose="02000000000000000000" pitchFamily="2" charset="0"/>
                <a:cs typeface="Times New Roman" charset="0"/>
              </a:rPr>
              <a:t>9</a:t>
            </a:r>
            <a:r>
              <a:rPr lang="id-ID" sz="2000" dirty="0" smtClean="0">
                <a:latin typeface="Sansation Light" panose="02000000000000000000" pitchFamily="2" charset="0"/>
                <a:cs typeface="Times New Roman" charset="0"/>
              </a:rPr>
              <a:t>)</a:t>
            </a:r>
            <a:endParaRPr lang="en-US" sz="2000" dirty="0">
              <a:solidFill>
                <a:srgbClr val="FF0000"/>
              </a:solidFill>
              <a:latin typeface="Sansation Light" panose="02000000000000000000" pitchFamily="2" charset="0"/>
              <a:cs typeface="Times New Roman" charset="0"/>
              <a:sym typeface="Wingdings" pitchFamily="2" charset="2"/>
            </a:endParaRPr>
          </a:p>
          <a:p>
            <a:pPr marL="357188" lvl="1" indent="-263525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MM UGM &amp; Erasmus </a:t>
            </a: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Universiteit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 Rotterdam (1998-2000)</a:t>
            </a:r>
          </a:p>
          <a:p>
            <a:pPr marL="357188" lvl="1" indent="-263525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FE UI-</a:t>
            </a: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Akuntansi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 (1993-6) &amp; STAN (1988-91)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None/>
              <a:defRPr/>
            </a:pPr>
            <a:endParaRPr lang="en-US" sz="2000" dirty="0">
              <a:latin typeface="Sansation Light" panose="02000000000000000000" pitchFamily="2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None/>
              <a:defRPr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Sansation Light" panose="02000000000000000000" pitchFamily="2" charset="0"/>
                <a:cs typeface="Times New Roman" charset="0"/>
              </a:rPr>
              <a:t>Dosen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ansation Light" panose="02000000000000000000" pitchFamily="2" charset="0"/>
                <a:cs typeface="Times New Roman" charset="0"/>
              </a:rPr>
              <a:t>/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Sansation Light" panose="02000000000000000000" pitchFamily="2" charset="0"/>
                <a:cs typeface="Times New Roman" charset="0"/>
              </a:rPr>
              <a:t>pengajar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Sansation Light" panose="02000000000000000000" pitchFamily="2" charset="0"/>
                <a:cs typeface="Times New Roman" charset="0"/>
              </a:rPr>
              <a:t>: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None/>
              <a:defRPr/>
            </a:pPr>
            <a:r>
              <a:rPr lang="en-US" sz="2000" dirty="0" smtClean="0">
                <a:latin typeface="Sansation Light" panose="02000000000000000000" pitchFamily="2" charset="0"/>
                <a:cs typeface="Times New Roman" charset="0"/>
              </a:rPr>
              <a:t>STAN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, </a:t>
            </a:r>
            <a:r>
              <a:rPr lang="id-ID" sz="2000" dirty="0">
                <a:latin typeface="Sansation Light" panose="02000000000000000000" pitchFamily="2" charset="0"/>
                <a:cs typeface="Times New Roman" charset="0"/>
              </a:rPr>
              <a:t>UI, </a:t>
            </a: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Undip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, </a:t>
            </a:r>
            <a:r>
              <a:rPr lang="id-ID" sz="2000" dirty="0" smtClean="0">
                <a:latin typeface="Sansation Light" panose="02000000000000000000" pitchFamily="2" charset="0"/>
                <a:cs typeface="Times New Roman" charset="0"/>
              </a:rPr>
              <a:t>Unpad</a:t>
            </a:r>
            <a:r>
              <a:rPr lang="id-ID" sz="2000" dirty="0">
                <a:latin typeface="Sansation Light" panose="02000000000000000000" pitchFamily="2" charset="0"/>
                <a:cs typeface="Times New Roman" charset="0"/>
              </a:rPr>
              <a:t>,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 </a:t>
            </a: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Unand</a:t>
            </a:r>
            <a:r>
              <a:rPr lang="id-ID" sz="2000" dirty="0">
                <a:latin typeface="Sansation Light" panose="02000000000000000000" pitchFamily="2" charset="0"/>
                <a:cs typeface="Times New Roman" charset="0"/>
              </a:rPr>
              <a:t>, STIA LAN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, </a:t>
            </a: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Unsri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, </a:t>
            </a: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Untan</a:t>
            </a:r>
            <a:endParaRPr lang="en-US" sz="2000" dirty="0">
              <a:latin typeface="Sansation Light" panose="02000000000000000000" pitchFamily="2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None/>
              <a:defRPr/>
            </a:pPr>
            <a:endParaRPr lang="en-US" sz="2000" dirty="0">
              <a:latin typeface="Sansation Light" panose="02000000000000000000" pitchFamily="2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None/>
              <a:defRPr/>
            </a:pPr>
            <a:r>
              <a:rPr lang="en-US" sz="2000" b="1" dirty="0" err="1">
                <a:solidFill>
                  <a:srgbClr val="C00000"/>
                </a:solidFill>
                <a:latin typeface="Sansation Light" panose="02000000000000000000" pitchFamily="2" charset="0"/>
                <a:cs typeface="Times New Roman" charset="0"/>
              </a:rPr>
              <a:t>Organisasi</a:t>
            </a:r>
            <a:r>
              <a:rPr lang="en-US" sz="2000" b="1" dirty="0">
                <a:solidFill>
                  <a:srgbClr val="C00000"/>
                </a:solidFill>
                <a:latin typeface="Sansation Light" panose="02000000000000000000" pitchFamily="2" charset="0"/>
                <a:cs typeface="Times New Roman" charset="0"/>
              </a:rPr>
              <a:t>:</a:t>
            </a:r>
          </a:p>
          <a:p>
            <a:pPr marL="357188" lvl="1" indent="-263525"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Font typeface="Arial" panose="020B0604020202020204" pitchFamily="34" charset="0"/>
              <a:buChar char="•"/>
              <a:defRPr/>
            </a:pPr>
            <a:r>
              <a:rPr lang="id-ID" sz="2000" dirty="0">
                <a:latin typeface="Sansation Light" panose="02000000000000000000" pitchFamily="2" charset="0"/>
                <a:cs typeface="Times New Roman" charset="0"/>
              </a:rPr>
              <a:t>Anggota Dewan Pengurus Nasional IAI 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(</a:t>
            </a:r>
            <a:r>
              <a:rPr lang="id-ID" sz="2000" dirty="0">
                <a:latin typeface="Sansation Light" panose="02000000000000000000" pitchFamily="2" charset="0"/>
                <a:cs typeface="Times New Roman" charset="0"/>
              </a:rPr>
              <a:t>2010-201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8</a:t>
            </a:r>
            <a:r>
              <a:rPr lang="en-US" sz="2000" dirty="0" smtClean="0">
                <a:latin typeface="Sansation Light" panose="02000000000000000000" pitchFamily="2" charset="0"/>
                <a:cs typeface="Times New Roman" charset="0"/>
              </a:rPr>
              <a:t>)</a:t>
            </a:r>
            <a:endParaRPr lang="id-ID" sz="2000" dirty="0" smtClean="0">
              <a:latin typeface="Sansation Light" panose="02000000000000000000" pitchFamily="2" charset="0"/>
              <a:cs typeface="Times New Roman" charset="0"/>
            </a:endParaRPr>
          </a:p>
          <a:p>
            <a:pPr marL="357188" lvl="1" indent="-263525"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Font typeface="Arial" panose="020B0604020202020204" pitchFamily="34" charset="0"/>
              <a:buChar char="•"/>
              <a:defRPr/>
            </a:pPr>
            <a:r>
              <a:rPr lang="id-ID" sz="2000" dirty="0" smtClean="0">
                <a:latin typeface="Sansation Light" panose="02000000000000000000" pitchFamily="2" charset="0"/>
                <a:cs typeface="Times New Roman" charset="0"/>
              </a:rPr>
              <a:t>Anggota DPN Asosiasi Auditor Internal Pemerintah Indonesia (AAIPI)</a:t>
            </a:r>
            <a:endParaRPr lang="en-AU" sz="2000" dirty="0">
              <a:latin typeface="Sansation Light" panose="02000000000000000000" pitchFamily="2" charset="0"/>
              <a:cs typeface="Times New Roman" charset="0"/>
            </a:endParaRPr>
          </a:p>
          <a:p>
            <a:pPr marL="357188" lvl="1" indent="-263525"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Ketua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 </a:t>
            </a:r>
            <a:r>
              <a:rPr lang="en-US" sz="2000" dirty="0" err="1">
                <a:latin typeface="Sansation Light" panose="02000000000000000000" pitchFamily="2" charset="0"/>
                <a:cs typeface="Times New Roman" charset="0"/>
              </a:rPr>
              <a:t>Komite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 </a:t>
            </a:r>
            <a:r>
              <a:rPr lang="en-US" sz="2000" dirty="0" err="1" smtClean="0">
                <a:latin typeface="Sansation Light" panose="02000000000000000000" pitchFamily="2" charset="0"/>
                <a:cs typeface="Times New Roman" charset="0"/>
              </a:rPr>
              <a:t>Etik</a:t>
            </a:r>
            <a:r>
              <a:rPr lang="id-ID" sz="2000" dirty="0" smtClean="0">
                <a:latin typeface="Sansation Light" panose="02000000000000000000" pitchFamily="2" charset="0"/>
                <a:cs typeface="Times New Roman" charset="0"/>
              </a:rPr>
              <a:t>a</a:t>
            </a:r>
            <a:r>
              <a:rPr lang="en-US" sz="2000" dirty="0" smtClean="0">
                <a:latin typeface="Sansation Light" panose="02000000000000000000" pitchFamily="2" charset="0"/>
                <a:cs typeface="Times New Roman" charset="0"/>
              </a:rPr>
              <a:t> AA</a:t>
            </a:r>
            <a:r>
              <a:rPr lang="id-ID" sz="2000" dirty="0" smtClean="0">
                <a:latin typeface="Sansation Light" panose="02000000000000000000" pitchFamily="2" charset="0"/>
                <a:cs typeface="Times New Roman" charset="0"/>
              </a:rPr>
              <a:t>I</a:t>
            </a:r>
            <a:r>
              <a:rPr lang="en-US" sz="2000" dirty="0" smtClean="0">
                <a:latin typeface="Sansation Light" panose="02000000000000000000" pitchFamily="2" charset="0"/>
                <a:cs typeface="Times New Roman" charset="0"/>
              </a:rPr>
              <a:t>PI </a:t>
            </a:r>
            <a:r>
              <a:rPr lang="en-US" sz="2000" dirty="0">
                <a:latin typeface="Sansation Light" panose="02000000000000000000" pitchFamily="2" charset="0"/>
                <a:cs typeface="Times New Roman" charset="0"/>
              </a:rPr>
              <a:t>(2015-2018</a:t>
            </a:r>
            <a:r>
              <a:rPr lang="en-US" sz="2000" dirty="0" smtClean="0">
                <a:latin typeface="Sansation Light" panose="02000000000000000000" pitchFamily="2" charset="0"/>
                <a:cs typeface="Times New Roman" charset="0"/>
              </a:rPr>
              <a:t>)</a:t>
            </a:r>
            <a:endParaRPr lang="en-US" sz="1800" dirty="0">
              <a:latin typeface="Sansation Light" panose="02000000000000000000" pitchFamily="2" charset="0"/>
              <a:cs typeface="Times New Roman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latin typeface="Sansation Light" panose="02000000000000000000" pitchFamily="2" charset="0"/>
              <a:cs typeface="Times New Roman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800" dirty="0">
              <a:latin typeface="Sansation Light" panose="02000000000000000000" pitchFamily="2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5">
            <a:off x="7374595" y="3118329"/>
            <a:ext cx="3685148" cy="2921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92314">
            <a:off x="7557191" y="270077"/>
            <a:ext cx="3502795" cy="2925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281">
            <a:off x="7073230" y="5457230"/>
            <a:ext cx="2034302" cy="164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39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863" t="32282" r="43359" b="5703"/>
          <a:stretch/>
        </p:blipFill>
        <p:spPr>
          <a:xfrm>
            <a:off x="252115" y="984176"/>
            <a:ext cx="4104456" cy="5928641"/>
          </a:xfrm>
          <a:prstGeom prst="rect">
            <a:avLst/>
          </a:prstGeom>
          <a:scene3d>
            <a:camera prst="perspectiveRight"/>
            <a:lightRig rig="threePt" dir="t"/>
          </a:scene3d>
          <a:sp3d extrusionH="635000">
            <a:extrusionClr>
              <a:srgbClr val="FF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076" t="10625" r="32291" b="5703"/>
          <a:stretch/>
        </p:blipFill>
        <p:spPr>
          <a:xfrm>
            <a:off x="4503508" y="1136242"/>
            <a:ext cx="3957519" cy="5776575"/>
          </a:xfrm>
          <a:prstGeom prst="rect">
            <a:avLst/>
          </a:prstGeom>
          <a:scene3d>
            <a:camera prst="perspectiveRight"/>
            <a:lightRig rig="threePt" dir="t"/>
          </a:scene3d>
          <a:sp3d extrusionH="635000">
            <a:extrusionClr>
              <a:srgbClr val="FFFF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0076" t="13579" r="32844" b="5704"/>
          <a:stretch/>
        </p:blipFill>
        <p:spPr>
          <a:xfrm>
            <a:off x="8605043" y="1152178"/>
            <a:ext cx="3985624" cy="5791522"/>
          </a:xfrm>
          <a:prstGeom prst="rect">
            <a:avLst/>
          </a:prstGeom>
          <a:scene3d>
            <a:camera prst="perspectiveRight"/>
            <a:lightRig rig="threePt" dir="t"/>
          </a:scene3d>
          <a:sp3d extrusionH="635000">
            <a:extrusionClr>
              <a:srgbClr val="41F90F"/>
            </a:extrusionClr>
          </a:sp3d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3228" y="-215974"/>
            <a:ext cx="11341418" cy="1200150"/>
          </a:xfrm>
        </p:spPr>
        <p:txBody>
          <a:bodyPr>
            <a:normAutofit/>
          </a:bodyPr>
          <a:lstStyle/>
          <a:p>
            <a:r>
              <a:rPr lang="en-US" altLang="en-US" sz="4000" b="1" spc="300" dirty="0" err="1">
                <a:solidFill>
                  <a:srgbClr val="FFFF00"/>
                </a:solidFill>
                <a:latin typeface="Bebas" pitchFamily="2" charset="0"/>
              </a:rPr>
              <a:t>capaian</a:t>
            </a:r>
            <a:r>
              <a:rPr lang="en-US" altLang="en-US" sz="4000" b="1" spc="300" dirty="0">
                <a:solidFill>
                  <a:srgbClr val="FFFF00"/>
                </a:solidFill>
                <a:latin typeface="Bebas" pitchFamily="2" charset="0"/>
              </a:rPr>
              <a:t> </a:t>
            </a:r>
            <a:r>
              <a:rPr lang="en-US" altLang="en-US" sz="4000" b="1" spc="300" dirty="0">
                <a:solidFill>
                  <a:schemeClr val="bg2"/>
                </a:solidFill>
                <a:latin typeface="Bebas" pitchFamily="2" charset="0"/>
              </a:rPr>
              <a:t>GCG </a:t>
            </a:r>
            <a:r>
              <a:rPr lang="en-US" altLang="en-US" sz="4000" b="1" spc="300" dirty="0" err="1">
                <a:solidFill>
                  <a:schemeClr val="bg2"/>
                </a:solidFill>
                <a:latin typeface="Bebas" pitchFamily="2" charset="0"/>
              </a:rPr>
              <a:t>kemenhub</a:t>
            </a:r>
            <a:r>
              <a:rPr lang="en-US" altLang="en-US" sz="4000" b="1" spc="300" dirty="0">
                <a:solidFill>
                  <a:schemeClr val="bg2"/>
                </a:solidFill>
                <a:latin typeface="Bebas" pitchFamily="2" charset="0"/>
              </a:rPr>
              <a:t> …</a:t>
            </a:r>
            <a:r>
              <a:rPr lang="en-US" altLang="en-US" sz="4000" b="1" spc="300" baseline="30000" dirty="0">
                <a:solidFill>
                  <a:schemeClr val="bg2"/>
                </a:solidFill>
                <a:latin typeface="Bebas" pitchFamily="2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17440172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1259" t="14229" r="41146" b="5704"/>
          <a:stretch/>
        </p:blipFill>
        <p:spPr>
          <a:xfrm>
            <a:off x="4572595" y="1296194"/>
            <a:ext cx="4032448" cy="5616624"/>
          </a:xfrm>
          <a:prstGeom prst="rect">
            <a:avLst/>
          </a:prstGeom>
          <a:scene3d>
            <a:camera prst="perspectiveRight"/>
            <a:lightRig rig="threePt" dir="t"/>
          </a:scene3d>
          <a:sp3d extrusionH="635000">
            <a:extrusionClr>
              <a:srgbClr val="FFFF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5096" t="13579" r="30630" b="5704"/>
          <a:stretch/>
        </p:blipFill>
        <p:spPr>
          <a:xfrm>
            <a:off x="324123" y="1152178"/>
            <a:ext cx="4104456" cy="5760640"/>
          </a:xfrm>
          <a:prstGeom prst="rect">
            <a:avLst/>
          </a:prstGeom>
          <a:scene3d>
            <a:camera prst="perspectiveRight"/>
            <a:lightRig rig="threePt" dir="t"/>
          </a:scene3d>
          <a:sp3d extrusionH="635000">
            <a:extrusionClr>
              <a:srgbClr val="FF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0115" t="13579" r="20668" b="14888"/>
          <a:stretch/>
        </p:blipFill>
        <p:spPr>
          <a:xfrm>
            <a:off x="8749059" y="1296194"/>
            <a:ext cx="3744416" cy="5616624"/>
          </a:xfrm>
          <a:prstGeom prst="rect">
            <a:avLst/>
          </a:prstGeom>
          <a:scene3d>
            <a:camera prst="perspectiveRight"/>
            <a:lightRig rig="threePt" dir="t"/>
          </a:scene3d>
          <a:sp3d extrusionH="635000">
            <a:extrusionClr>
              <a:srgbClr val="41F90F"/>
            </a:extrusionClr>
          </a:sp3d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43228" y="-215974"/>
            <a:ext cx="11341418" cy="1200150"/>
          </a:xfrm>
        </p:spPr>
        <p:txBody>
          <a:bodyPr>
            <a:normAutofit/>
          </a:bodyPr>
          <a:lstStyle/>
          <a:p>
            <a:r>
              <a:rPr lang="en-US" altLang="en-US" sz="4000" b="1" spc="300" dirty="0" err="1">
                <a:solidFill>
                  <a:srgbClr val="FFFF00"/>
                </a:solidFill>
                <a:latin typeface="Bebas" pitchFamily="2" charset="0"/>
              </a:rPr>
              <a:t>capaian</a:t>
            </a:r>
            <a:r>
              <a:rPr lang="en-US" altLang="en-US" sz="4000" b="1" spc="300" dirty="0">
                <a:solidFill>
                  <a:srgbClr val="FFFF00"/>
                </a:solidFill>
                <a:latin typeface="Bebas" pitchFamily="2" charset="0"/>
              </a:rPr>
              <a:t> </a:t>
            </a:r>
            <a:r>
              <a:rPr lang="en-US" altLang="en-US" sz="4000" b="1" spc="300" dirty="0">
                <a:solidFill>
                  <a:schemeClr val="bg2"/>
                </a:solidFill>
                <a:latin typeface="Bebas" pitchFamily="2" charset="0"/>
              </a:rPr>
              <a:t>GCG </a:t>
            </a:r>
            <a:r>
              <a:rPr lang="en-US" altLang="en-US" sz="4000" b="1" spc="300" dirty="0" err="1">
                <a:solidFill>
                  <a:schemeClr val="bg2"/>
                </a:solidFill>
                <a:latin typeface="Bebas" pitchFamily="2" charset="0"/>
              </a:rPr>
              <a:t>kemenhub</a:t>
            </a:r>
            <a:r>
              <a:rPr lang="en-US" altLang="en-US" sz="4000" b="1" spc="300" dirty="0">
                <a:solidFill>
                  <a:schemeClr val="bg2"/>
                </a:solidFill>
                <a:latin typeface="Bebas" pitchFamily="2" charset="0"/>
              </a:rPr>
              <a:t> …</a:t>
            </a:r>
            <a:r>
              <a:rPr lang="en-US" altLang="en-US" sz="4000" b="1" spc="300" baseline="30000" dirty="0">
                <a:solidFill>
                  <a:schemeClr val="bg2"/>
                </a:solidFill>
                <a:latin typeface="Bebas" pitchFamily="2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7586735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43228" y="-215974"/>
            <a:ext cx="11341418" cy="1200150"/>
          </a:xfrm>
        </p:spPr>
        <p:txBody>
          <a:bodyPr>
            <a:normAutofit/>
          </a:bodyPr>
          <a:lstStyle/>
          <a:p>
            <a:r>
              <a:rPr lang="en-US" altLang="en-US" sz="4000" b="1" spc="300" dirty="0" err="1">
                <a:solidFill>
                  <a:srgbClr val="FFFF00"/>
                </a:solidFill>
                <a:latin typeface="Bebas" pitchFamily="2" charset="0"/>
              </a:rPr>
              <a:t>capaian</a:t>
            </a:r>
            <a:r>
              <a:rPr lang="en-US" altLang="en-US" sz="4000" b="1" spc="300" dirty="0">
                <a:solidFill>
                  <a:srgbClr val="FFFF00"/>
                </a:solidFill>
                <a:latin typeface="Bebas" pitchFamily="2" charset="0"/>
              </a:rPr>
              <a:t> </a:t>
            </a:r>
            <a:r>
              <a:rPr lang="en-US" altLang="en-US" sz="4000" b="1" spc="300" dirty="0">
                <a:solidFill>
                  <a:schemeClr val="bg2"/>
                </a:solidFill>
                <a:latin typeface="Bebas" pitchFamily="2" charset="0"/>
              </a:rPr>
              <a:t>GCG </a:t>
            </a:r>
            <a:r>
              <a:rPr lang="en-US" altLang="en-US" sz="4000" b="1" spc="300" dirty="0" err="1">
                <a:solidFill>
                  <a:schemeClr val="bg2"/>
                </a:solidFill>
                <a:latin typeface="Bebas" pitchFamily="2" charset="0"/>
              </a:rPr>
              <a:t>kemenhub</a:t>
            </a:r>
            <a:r>
              <a:rPr lang="en-US" altLang="en-US" sz="4000" b="1" spc="300" dirty="0">
                <a:solidFill>
                  <a:schemeClr val="bg2"/>
                </a:solidFill>
                <a:latin typeface="Bebas" pitchFamily="2" charset="0"/>
              </a:rPr>
              <a:t> …</a:t>
            </a:r>
            <a:r>
              <a:rPr lang="en-US" altLang="en-US" sz="4000" b="1" spc="300" baseline="30000" dirty="0">
                <a:solidFill>
                  <a:schemeClr val="bg2"/>
                </a:solidFill>
                <a:latin typeface="Bebas" pitchFamily="2" charset="0"/>
              </a:rPr>
              <a:t>(5)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48513" y="1494862"/>
            <a:ext cx="3856530" cy="5273940"/>
            <a:chOff x="4748513" y="1494862"/>
            <a:chExt cx="3856530" cy="5273940"/>
          </a:xfrm>
        </p:grpSpPr>
        <p:grpSp>
          <p:nvGrpSpPr>
            <p:cNvPr id="4" name="Group 3"/>
            <p:cNvGrpSpPr/>
            <p:nvPr/>
          </p:nvGrpSpPr>
          <p:grpSpPr>
            <a:xfrm>
              <a:off x="5279807" y="1494862"/>
              <a:ext cx="2837160" cy="4044136"/>
              <a:chOff x="5279807" y="1494862"/>
              <a:chExt cx="2837160" cy="40441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33198" t="36219" r="49446" b="29328"/>
              <a:stretch/>
            </p:blipFill>
            <p:spPr>
              <a:xfrm>
                <a:off x="5279807" y="1494862"/>
                <a:ext cx="2837160" cy="4044136"/>
              </a:xfrm>
              <a:prstGeom prst="rect">
                <a:avLst/>
              </a:prstGeom>
              <a:ln w="57150">
                <a:solidFill>
                  <a:schemeClr val="bg1"/>
                </a:solidFill>
              </a:ln>
              <a:scene3d>
                <a:camera prst="perspectiveRight"/>
                <a:lightRig rig="threePt" dir="t"/>
              </a:scene3d>
              <a:sp3d extrusionH="635000">
                <a:extrusionClr>
                  <a:srgbClr val="FFFF00"/>
                </a:extrusionClr>
              </a:sp3d>
            </p:spPr>
          </p:pic>
          <p:pic>
            <p:nvPicPr>
              <p:cNvPr id="8" name="Picture 5" descr="http://dsqia.com/themes/public/img/logo.p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51931" y="4032498"/>
                <a:ext cx="792088" cy="79208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4748513" y="5753139"/>
              <a:ext cx="38565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dirty="0">
                  <a:solidFill>
                    <a:srgbClr val="00FFFF"/>
                  </a:solidFill>
                  <a:latin typeface="Aharoni"/>
                </a:rPr>
                <a:t>SERTIFIKASI </a:t>
              </a:r>
            </a:p>
            <a:p>
              <a:pPr algn="ctr"/>
              <a:r>
                <a:rPr lang="en-AU" sz="2000" i="1" dirty="0">
                  <a:solidFill>
                    <a:srgbClr val="00FFFF"/>
                  </a:solidFill>
                  <a:latin typeface="Aharoni"/>
                </a:rPr>
                <a:t>QUALIFIED INTERNAL AUDIT (QIA) </a:t>
              </a:r>
              <a:r>
                <a:rPr lang="en-AU" sz="2000" dirty="0">
                  <a:solidFill>
                    <a:srgbClr val="00FFFF"/>
                  </a:solidFill>
                  <a:latin typeface="Aharoni"/>
                </a:rPr>
                <a:t>TERBANYAK </a:t>
              </a:r>
              <a:endParaRPr lang="en-AU" sz="1800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3228" y="1302824"/>
            <a:ext cx="3572270" cy="5262708"/>
            <a:chOff x="643228" y="1302824"/>
            <a:chExt cx="3572270" cy="52627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38740" t="16512" r="38569" b="14255"/>
            <a:stretch/>
          </p:blipFill>
          <p:spPr>
            <a:xfrm>
              <a:off x="887076" y="1302824"/>
              <a:ext cx="3328422" cy="4236174"/>
            </a:xfrm>
            <a:prstGeom prst="rect">
              <a:avLst/>
            </a:prstGeom>
            <a:ln w="57150">
              <a:solidFill>
                <a:schemeClr val="bg1"/>
              </a:solidFill>
            </a:ln>
            <a:scene3d>
              <a:camera prst="perspectiveRight"/>
              <a:lightRig rig="threePt" dir="t"/>
            </a:scene3d>
            <a:sp3d extrusionH="635000">
              <a:extrusionClr>
                <a:srgbClr val="FF0000"/>
              </a:extrusion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643228" y="5857646"/>
              <a:ext cx="34059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dirty="0">
                  <a:solidFill>
                    <a:srgbClr val="00FFFF"/>
                  </a:solidFill>
                  <a:latin typeface="Aharoni"/>
                </a:rPr>
                <a:t>PELAKSANAAN E-PUPNS TERBAIK “BKN AWARDS” </a:t>
              </a:r>
              <a:endParaRPr lang="en-AU" sz="1800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93075" y="1492968"/>
            <a:ext cx="3405927" cy="5283385"/>
            <a:chOff x="8893075" y="1492968"/>
            <a:chExt cx="3405927" cy="528338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27517" t="30597" r="29125" b="20348"/>
            <a:stretch>
              <a:fillRect/>
            </a:stretch>
          </p:blipFill>
          <p:spPr bwMode="auto">
            <a:xfrm>
              <a:off x="9102926" y="1492968"/>
              <a:ext cx="2854409" cy="4046030"/>
            </a:xfrm>
            <a:prstGeom prst="rect">
              <a:avLst/>
            </a:prstGeom>
            <a:solidFill>
              <a:srgbClr val="FCF004"/>
            </a:solidFill>
            <a:ln w="9525">
              <a:noFill/>
              <a:miter lim="800000"/>
              <a:headEnd/>
              <a:tailEnd/>
            </a:ln>
            <a:scene3d>
              <a:camera prst="perspectiveRight">
                <a:rot lat="0" lon="20099996" rev="0"/>
              </a:camera>
              <a:lightRig rig="threePt" dir="t"/>
            </a:scene3d>
            <a:sp3d extrusionH="635000">
              <a:extrusionClr>
                <a:srgbClr val="12F227"/>
              </a:extrusionClr>
            </a:sp3d>
          </p:spPr>
        </p:pic>
        <p:sp>
          <p:nvSpPr>
            <p:cNvPr id="16" name="Rectangle 15"/>
            <p:cNvSpPr/>
            <p:nvPr/>
          </p:nvSpPr>
          <p:spPr>
            <a:xfrm>
              <a:off x="8893075" y="5760690"/>
              <a:ext cx="34059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dirty="0">
                  <a:solidFill>
                    <a:srgbClr val="00FFFF"/>
                  </a:solidFill>
                  <a:latin typeface="Aharoni"/>
                </a:rPr>
                <a:t>PEMBANGUNAN SISTEM WHISTLEBLOWING SYSTEM (WBS)</a:t>
              </a:r>
              <a:endParaRPr lang="en-AU" sz="1800" dirty="0">
                <a:solidFill>
                  <a:srgbClr val="00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13557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8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"/>
          <p:cNvSpPr/>
          <p:nvPr/>
        </p:nvSpPr>
        <p:spPr>
          <a:xfrm rot="1456695" flipH="1">
            <a:off x="-1296561" y="2185752"/>
            <a:ext cx="14402422" cy="4582468"/>
          </a:xfrm>
          <a:custGeom>
            <a:avLst/>
            <a:gdLst>
              <a:gd name="connsiteX0" fmla="*/ 27871858 w 27871858"/>
              <a:gd name="connsiteY0" fmla="*/ 1327660 h 8868085"/>
              <a:gd name="connsiteX1" fmla="*/ 24928440 w 27871858"/>
              <a:gd name="connsiteY1" fmla="*/ 1 h 8868085"/>
              <a:gd name="connsiteX2" fmla="*/ 1719206 w 27871858"/>
              <a:gd name="connsiteY2" fmla="*/ 0 h 8868085"/>
              <a:gd name="connsiteX3" fmla="*/ 0 w 27871858"/>
              <a:gd name="connsiteY3" fmla="*/ 3811476 h 8868085"/>
              <a:gd name="connsiteX4" fmla="*/ 11210493 w 27871858"/>
              <a:gd name="connsiteY4" fmla="*/ 8868085 h 8868085"/>
              <a:gd name="connsiteX5" fmla="*/ 24470670 w 27871858"/>
              <a:gd name="connsiteY5" fmla="*/ 8868085 h 886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71858" h="8868085">
                <a:moveTo>
                  <a:pt x="27871858" y="1327660"/>
                </a:moveTo>
                <a:lnTo>
                  <a:pt x="24928440" y="1"/>
                </a:lnTo>
                <a:lnTo>
                  <a:pt x="1719206" y="0"/>
                </a:lnTo>
                <a:lnTo>
                  <a:pt x="0" y="3811476"/>
                </a:lnTo>
                <a:lnTo>
                  <a:pt x="11210493" y="8868085"/>
                </a:lnTo>
                <a:lnTo>
                  <a:pt x="24470670" y="8868085"/>
                </a:lnTo>
                <a:close/>
              </a:path>
            </a:pathLst>
          </a:cu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30"/>
          </a:p>
        </p:txBody>
      </p:sp>
      <p:sp>
        <p:nvSpPr>
          <p:cNvPr id="26" name="Shape 4"/>
          <p:cNvSpPr/>
          <p:nvPr/>
        </p:nvSpPr>
        <p:spPr>
          <a:xfrm rot="20143305">
            <a:off x="-1491066" y="-1939"/>
            <a:ext cx="14402422" cy="4582467"/>
          </a:xfrm>
          <a:custGeom>
            <a:avLst/>
            <a:gdLst>
              <a:gd name="connsiteX0" fmla="*/ 14631773 w 27871857"/>
              <a:gd name="connsiteY0" fmla="*/ 0 h 8868083"/>
              <a:gd name="connsiteX1" fmla="*/ 27871857 w 27871857"/>
              <a:gd name="connsiteY1" fmla="*/ 5972078 h 8868083"/>
              <a:gd name="connsiteX2" fmla="*/ 26565583 w 27871857"/>
              <a:gd name="connsiteY2" fmla="*/ 8868083 h 8868083"/>
              <a:gd name="connsiteX3" fmla="*/ 913824 w 27871857"/>
              <a:gd name="connsiteY3" fmla="*/ 8868083 h 8868083"/>
              <a:gd name="connsiteX4" fmla="*/ 0 w 27871857"/>
              <a:gd name="connsiteY4" fmla="*/ 8455893 h 8868083"/>
              <a:gd name="connsiteX5" fmla="*/ 3814118 w 27871857"/>
              <a:gd name="connsiteY5" fmla="*/ 0 h 886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71857" h="8868083">
                <a:moveTo>
                  <a:pt x="14631773" y="0"/>
                </a:moveTo>
                <a:lnTo>
                  <a:pt x="27871857" y="5972078"/>
                </a:lnTo>
                <a:lnTo>
                  <a:pt x="26565583" y="8868083"/>
                </a:lnTo>
                <a:lnTo>
                  <a:pt x="913824" y="8868083"/>
                </a:lnTo>
                <a:lnTo>
                  <a:pt x="0" y="8455893"/>
                </a:lnTo>
                <a:lnTo>
                  <a:pt x="3814118" y="0"/>
                </a:lnTo>
                <a:close/>
              </a:path>
            </a:pathLst>
          </a:custGeom>
          <a:solidFill>
            <a:srgbClr val="FFFF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30"/>
          </a:p>
        </p:txBody>
      </p:sp>
      <p:sp>
        <p:nvSpPr>
          <p:cNvPr id="15" name="Shape 5"/>
          <p:cNvSpPr>
            <a:spLocks noChangeAspect="1"/>
          </p:cNvSpPr>
          <p:nvPr/>
        </p:nvSpPr>
        <p:spPr>
          <a:xfrm>
            <a:off x="1393823" y="1333016"/>
            <a:ext cx="3991638" cy="3991638"/>
          </a:xfrm>
          <a:prstGeom prst="ellipse">
            <a:avLst/>
          </a:prstGeom>
          <a:noFill/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AU" sz="2400" dirty="0">
              <a:solidFill>
                <a:schemeClr val="accent5">
                  <a:lumMod val="50000"/>
                </a:schemeClr>
              </a:solidFill>
              <a:latin typeface="Bakery Script" panose="02000506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en-AU" sz="13800" b="1" dirty="0" smtClean="0">
                <a:solidFill>
                  <a:srgbClr val="FF0000"/>
                </a:solidFill>
                <a:latin typeface="Bebas" pitchFamily="2" charset="0"/>
                <a:ea typeface="Open Sans Condensed" panose="020B0806030504020204" pitchFamily="34" charset="0"/>
                <a:cs typeface="Aharoni" panose="02010803020104030203" pitchFamily="2" charset="-79"/>
              </a:rPr>
              <a:t>G</a:t>
            </a:r>
            <a:r>
              <a:rPr lang="en-AU" sz="13800" b="1" dirty="0" smtClean="0">
                <a:solidFill>
                  <a:srgbClr val="FFFF00"/>
                </a:solidFill>
                <a:latin typeface="Bebas" pitchFamily="2" charset="0"/>
                <a:ea typeface="Open Sans Condensed" panose="020B0806030504020204" pitchFamily="34" charset="0"/>
                <a:cs typeface="Aharoni" panose="02010803020104030203" pitchFamily="2" charset="-79"/>
              </a:rPr>
              <a:t>C</a:t>
            </a:r>
            <a:r>
              <a:rPr lang="en-AU" sz="13800" b="1" dirty="0" smtClean="0">
                <a:solidFill>
                  <a:srgbClr val="41F90F"/>
                </a:solidFill>
                <a:latin typeface="Bebas" pitchFamily="2" charset="0"/>
                <a:ea typeface="Open Sans Condensed" panose="020B0806030504020204" pitchFamily="34" charset="0"/>
                <a:cs typeface="Aharoni" panose="02010803020104030203" pitchFamily="2" charset="-79"/>
              </a:rPr>
              <a:t>G</a:t>
            </a:r>
            <a:endParaRPr lang="id-ID" sz="13800" b="1" dirty="0" smtClean="0">
              <a:solidFill>
                <a:srgbClr val="41F90F"/>
              </a:solidFill>
              <a:latin typeface="Bebas" pitchFamily="2" charset="0"/>
              <a:ea typeface="Open Sans Condensed" panose="020B0806030504020204" pitchFamily="34" charset="0"/>
              <a:cs typeface="Aharoni" panose="02010803020104030203" pitchFamily="2" charset="-79"/>
            </a:endParaRPr>
          </a:p>
          <a:p>
            <a:pPr algn="ctr"/>
            <a:r>
              <a:rPr lang="id-ID" sz="4000" b="1" dirty="0" smtClean="0">
                <a:solidFill>
                  <a:srgbClr val="41F90F"/>
                </a:solidFill>
                <a:latin typeface="Bebas" pitchFamily="2" charset="0"/>
                <a:ea typeface="Open Sans Condensed" panose="020B0806030504020204" pitchFamily="34" charset="0"/>
                <a:cs typeface="Aharoni" panose="02010803020104030203" pitchFamily="2" charset="-79"/>
              </a:rPr>
              <a:t>Kemenhub</a:t>
            </a:r>
            <a:endParaRPr lang="es-MX" sz="2800" b="1" dirty="0">
              <a:solidFill>
                <a:srgbClr val="41F90F"/>
              </a:solidFill>
              <a:latin typeface="Bebas" pitchFamily="2" charset="0"/>
              <a:ea typeface="Open Sans Condensed" panose="020B0806030504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04650" y="4753112"/>
            <a:ext cx="5575828" cy="1012522"/>
            <a:chOff x="5904650" y="4753112"/>
            <a:chExt cx="5575828" cy="10125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650" y="4817168"/>
              <a:ext cx="884411" cy="884411"/>
            </a:xfrm>
            <a:prstGeom prst="rect">
              <a:avLst/>
            </a:prstGeom>
          </p:spPr>
        </p:pic>
        <p:sp>
          <p:nvSpPr>
            <p:cNvPr id="16" name="Shape 3"/>
            <p:cNvSpPr/>
            <p:nvPr/>
          </p:nvSpPr>
          <p:spPr>
            <a:xfrm>
              <a:off x="6849789" y="4753112"/>
              <a:ext cx="4630689" cy="1012522"/>
            </a:xfrm>
            <a:prstGeom prst="rect">
              <a:avLst/>
            </a:prstGeom>
          </p:spPr>
          <p:txBody>
            <a:bodyPr wrap="square" lIns="124906" tIns="62453" rIns="124906" bIns="62453" anchor="ctr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AU" sz="2400" dirty="0">
                  <a:solidFill>
                    <a:srgbClr val="00FFFF"/>
                  </a:solidFill>
                  <a:latin typeface="Bebas" pitchFamily="2" charset="0"/>
                </a:rPr>
                <a:t>INSPEKTUR JENDERAL</a:t>
              </a:r>
            </a:p>
            <a:p>
              <a:pPr lvl="0" algn="just">
                <a:lnSpc>
                  <a:spcPct val="120000"/>
                </a:lnSpc>
              </a:pPr>
              <a:r>
                <a:rPr lang="en-AU" sz="2400" dirty="0">
                  <a:solidFill>
                    <a:srgbClr val="00FFFF"/>
                  </a:solidFill>
                  <a:latin typeface="Bebas" pitchFamily="2" charset="0"/>
                </a:rPr>
                <a:t>KEMENTERIAN PERHUBUNGAN</a:t>
              </a:r>
              <a:endParaRPr lang="es-ES" sz="2400" dirty="0">
                <a:solidFill>
                  <a:srgbClr val="00FFFF"/>
                </a:solidFill>
                <a:latin typeface="Bebas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23191" y="5701579"/>
            <a:ext cx="8114914" cy="818611"/>
            <a:chOff x="3823191" y="5701579"/>
            <a:chExt cx="8114914" cy="818611"/>
          </a:xfrm>
        </p:grpSpPr>
        <p:sp>
          <p:nvSpPr>
            <p:cNvPr id="2" name="Rectangle 1"/>
            <p:cNvSpPr/>
            <p:nvPr/>
          </p:nvSpPr>
          <p:spPr>
            <a:xfrm>
              <a:off x="3823191" y="5701579"/>
              <a:ext cx="81149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Dr. </a:t>
              </a:r>
              <a:r>
                <a:rPr lang="en-US" sz="2400" b="1" spc="300" dirty="0" err="1">
                  <a:solidFill>
                    <a:srgbClr val="FFFF00"/>
                  </a:solidFill>
                  <a:latin typeface="Arial Narrow" panose="020B0606020202030204" pitchFamily="34" charset="0"/>
                </a:rPr>
                <a:t>Cris</a:t>
              </a:r>
              <a:r>
                <a:rPr lang="en-US" sz="2400" b="1" spc="300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400" b="1" spc="300" dirty="0" err="1">
                  <a:solidFill>
                    <a:srgbClr val="FFFF00"/>
                  </a:solidFill>
                  <a:latin typeface="Arial Narrow" panose="020B0606020202030204" pitchFamily="34" charset="0"/>
                </a:rPr>
                <a:t>Kuntadi</a:t>
              </a:r>
              <a:r>
                <a:rPr lang="en-US" sz="2400" b="1" spc="300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, </a:t>
              </a:r>
              <a:r>
                <a:rPr lang="id-ID" sz="2400" b="1" spc="300" dirty="0" smtClean="0">
                  <a:solidFill>
                    <a:srgbClr val="FFFF00"/>
                  </a:solidFill>
                  <a:latin typeface="Arial Narrow" panose="020B0606020202030204" pitchFamily="34" charset="0"/>
                </a:rPr>
                <a:t>SE, MM, </a:t>
              </a:r>
              <a:r>
                <a:rPr lang="en-US" sz="2400" b="1" dirty="0" smtClean="0">
                  <a:solidFill>
                    <a:srgbClr val="FFFF00"/>
                  </a:solidFill>
                  <a:latin typeface="Arial Narrow" panose="020B0606020202030204" pitchFamily="34" charset="0"/>
                </a:rPr>
                <a:t>CA</a:t>
              </a:r>
              <a:r>
                <a:rPr lang="en-US" sz="2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,</a:t>
              </a:r>
              <a:r>
                <a:rPr lang="id-ID" sz="2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 CPA, </a:t>
              </a:r>
              <a:r>
                <a:rPr lang="en-US" sz="2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 QIA, FCMA, </a:t>
              </a:r>
              <a:r>
                <a:rPr lang="en-US" sz="2400" b="1" dirty="0" smtClean="0">
                  <a:solidFill>
                    <a:srgbClr val="FFFF00"/>
                  </a:solidFill>
                  <a:latin typeface="Arial Narrow" panose="020B0606020202030204" pitchFamily="34" charset="0"/>
                </a:rPr>
                <a:t>CGMA</a:t>
              </a:r>
              <a:r>
                <a:rPr lang="id-ID" sz="2400" b="1" dirty="0" smtClean="0">
                  <a:solidFill>
                    <a:srgbClr val="FFFF00"/>
                  </a:solidFill>
                  <a:latin typeface="Arial Narrow" panose="020B0606020202030204" pitchFamily="34" charset="0"/>
                </a:rPr>
                <a:t>, Ak.</a:t>
              </a:r>
              <a:endParaRPr lang="en-US" sz="2400" b="1" dirty="0">
                <a:solidFill>
                  <a:srgbClr val="FF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2244" y="6135469"/>
              <a:ext cx="1370888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AU" b="1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</a:rPr>
                <a:t>12 </a:t>
              </a:r>
              <a:r>
                <a:rPr lang="en-AU" b="1" dirty="0" err="1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</a:rPr>
                <a:t>Juni</a:t>
              </a:r>
              <a:r>
                <a:rPr lang="en-AU" b="1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</a:rPr>
                <a:t> 2016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37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New Public Management (Hood, 1991)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memoderenisasikan</a:t>
            </a:r>
            <a:r>
              <a:rPr lang="en-US" dirty="0" smtClean="0"/>
              <a:t> </a:t>
            </a:r>
            <a:r>
              <a:rPr lang="en-US" dirty="0" err="1"/>
              <a:t>kebijakan-kebijakan</a:t>
            </a:r>
            <a:r>
              <a:rPr lang="en-US" dirty="0"/>
              <a:t>  </a:t>
            </a:r>
            <a:endParaRPr lang="id-ID" dirty="0" smtClean="0"/>
          </a:p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id-ID" dirty="0" smtClean="0"/>
              <a:t>(outcome)</a:t>
            </a:r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i="1" dirty="0"/>
              <a:t>cost-efficiency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 smtClean="0"/>
              <a:t>pemerintah</a:t>
            </a:r>
            <a:endParaRPr lang="id-ID" dirty="0" smtClean="0"/>
          </a:p>
          <a:p>
            <a:endParaRPr lang="id-ID" dirty="0"/>
          </a:p>
          <a:p>
            <a:pPr marL="0" indent="0" algn="ctr">
              <a:buNone/>
            </a:pPr>
            <a:r>
              <a:rPr lang="id-ID" sz="5400" b="1" dirty="0" smtClean="0">
                <a:solidFill>
                  <a:srgbClr val="FF0000"/>
                </a:solidFill>
              </a:rPr>
              <a:t>NPM Kemenhub?</a:t>
            </a:r>
          </a:p>
        </p:txBody>
      </p:sp>
    </p:spTree>
    <p:extLst>
      <p:ext uri="{BB962C8B-B14F-4D97-AF65-F5344CB8AC3E}">
        <p14:creationId xmlns:p14="http://schemas.microsoft.com/office/powerpoint/2010/main" val="21800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Tata </a:t>
            </a:r>
            <a:r>
              <a:rPr lang="en-US" dirty="0" err="1" smtClean="0"/>
              <a:t>Kelola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32" y="6264746"/>
            <a:ext cx="6149811" cy="4652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World Governance Indicators by World Bank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5067345"/>
              </p:ext>
            </p:extLst>
          </p:nvPr>
        </p:nvGraphicFramePr>
        <p:xfrm>
          <a:off x="-323949" y="1456919"/>
          <a:ext cx="8401050" cy="4747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740947" y="3026864"/>
            <a:ext cx="4176464" cy="1728192"/>
          </a:xfrm>
          <a:prstGeom prst="rect">
            <a:avLst/>
          </a:prstGeom>
        </p:spPr>
        <p:txBody>
          <a:bodyPr vert="horz" lIns="91337" tIns="45667" rIns="91337" bIns="45667" rtlCol="0">
            <a:noAutofit/>
          </a:bodyPr>
          <a:lstStyle>
            <a:lvl1pPr marL="342521" indent="-342521" algn="l" defTabSz="9133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134" indent="-285437" algn="l" defTabSz="9133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42" indent="-228350" algn="l" defTabSz="9133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440" indent="-228350" algn="l" defTabSz="9133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139" indent="-228350" algn="l" defTabSz="9133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837" indent="-228350" algn="l" defTabSz="9133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532" indent="-228350" algn="l" defTabSz="9133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229" indent="-228350" algn="l" defTabSz="9133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927" indent="-228350" algn="l" defTabSz="9133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5400" b="1" dirty="0" smtClean="0">
                <a:solidFill>
                  <a:srgbClr val="FF0000"/>
                </a:solidFill>
              </a:rPr>
              <a:t>Tata kelola Kemenhub?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Modernisasi Kebijakan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id-ID" dirty="0" smtClean="0"/>
              <a:t>Pengelolaan PNBP 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 smtClean="0"/>
              <a:t> mengubah satker menjadi BLU, </a:t>
            </a:r>
            <a:r>
              <a:rPr lang="id-ID" i="1" dirty="0" smtClean="0"/>
              <a:t>online system </a:t>
            </a:r>
            <a:r>
              <a:rPr lang="id-ID" dirty="0" smtClean="0"/>
              <a:t>(Simponi), pengawasan Itjen, revisi PP PNBP, konsesi, dll. </a:t>
            </a:r>
          </a:p>
          <a:p>
            <a:pPr marL="447675" indent="0">
              <a:buNone/>
            </a:pPr>
            <a:r>
              <a:rPr lang="id-ID" sz="2800" b="1" dirty="0" smtClean="0"/>
              <a:t>Hasilnya:</a:t>
            </a:r>
            <a:r>
              <a:rPr lang="id-ID" sz="2800" dirty="0" smtClean="0"/>
              <a:t> PNBP 2014</a:t>
            </a:r>
            <a:r>
              <a:rPr lang="id-ID" sz="2800" dirty="0"/>
              <a:t>, 2015, Angg 2016: Rp2,01 T, Rp4,29 T, Rp9,50 </a:t>
            </a:r>
            <a:r>
              <a:rPr lang="id-ID" sz="2800" dirty="0" smtClean="0"/>
              <a:t>T</a:t>
            </a:r>
            <a:endParaRPr lang="id-ID" sz="2800" dirty="0"/>
          </a:p>
          <a:p>
            <a:r>
              <a:rPr lang="id-ID" dirty="0" smtClean="0"/>
              <a:t>Perijinan online: SRUT, pendaftaran dan sertifikasi aircrew/ABK, </a:t>
            </a:r>
          </a:p>
          <a:p>
            <a:r>
              <a:rPr lang="id-ID" dirty="0">
                <a:sym typeface="Wingdings" panose="05000000000000000000" pitchFamily="2" charset="2"/>
              </a:rPr>
              <a:t>Itjen: survei kepuasan auditee, IACM, telaah </a:t>
            </a:r>
            <a:r>
              <a:rPr lang="id-ID" dirty="0" smtClean="0">
                <a:sym typeface="Wingdings" panose="05000000000000000000" pitchFamily="2" charset="2"/>
              </a:rPr>
              <a:t>sejawat, s</a:t>
            </a:r>
            <a:r>
              <a:rPr lang="en-US" altLang="en-US" dirty="0" err="1" smtClean="0"/>
              <a:t>ertifikasi</a:t>
            </a:r>
            <a:r>
              <a:rPr lang="en-US" altLang="en-US" dirty="0" smtClean="0"/>
              <a:t> </a:t>
            </a:r>
            <a:r>
              <a:rPr lang="en-US" altLang="en-US" dirty="0"/>
              <a:t>ISO </a:t>
            </a:r>
            <a:r>
              <a:rPr lang="en-US" altLang="en-US" dirty="0" smtClean="0"/>
              <a:t>9001:2008</a:t>
            </a:r>
            <a:r>
              <a:rPr lang="id-ID" altLang="en-US" dirty="0" smtClean="0"/>
              <a:t>, </a:t>
            </a:r>
            <a:r>
              <a:rPr lang="id-ID" altLang="en-US" sz="4000" dirty="0" smtClean="0"/>
              <a:t>Sikencur</a:t>
            </a:r>
            <a:endParaRPr lang="id-ID" altLang="en-US" dirty="0" smtClean="0"/>
          </a:p>
          <a:p>
            <a:r>
              <a:rPr lang="en-US" altLang="en-US" dirty="0" smtClean="0"/>
              <a:t>E-Procurement</a:t>
            </a:r>
            <a:r>
              <a:rPr lang="id-ID" altLang="en-US" dirty="0" smtClean="0"/>
              <a:t>, e-catalog, job bidding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0255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Orientasi kepada Masyarakat (Outcome)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Subsidi (perintis) </a:t>
            </a:r>
            <a:r>
              <a:rPr lang="id-ID" dirty="0" smtClean="0">
                <a:sym typeface="Wingdings" panose="05000000000000000000" pitchFamily="2" charset="2"/>
              </a:rPr>
              <a:t> angkutan darat, laut (orang dan barang/ternak), kereta, udara, angkutan lebaran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Call center 151 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Simadu (Sistem Manajemen Pengaduan)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Ramp check sarana transportasi</a:t>
            </a:r>
          </a:p>
          <a:p>
            <a:endParaRPr lang="id-ID" dirty="0" smtClean="0">
              <a:sym typeface="Wingdings" panose="05000000000000000000" pitchFamily="2" charset="2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8754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Cost Efficiency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Reviu HPS atas paket pengadaan oleh Itjen</a:t>
            </a:r>
          </a:p>
          <a:p>
            <a:r>
              <a:rPr lang="id-ID" dirty="0" smtClean="0"/>
              <a:t>Pemantauan TLHP/TLHA secara ketat</a:t>
            </a:r>
          </a:p>
          <a:p>
            <a:r>
              <a:rPr lang="id-ID" dirty="0" smtClean="0"/>
              <a:t>Pemastian outcome</a:t>
            </a:r>
          </a:p>
          <a:p>
            <a:r>
              <a:rPr lang="id-ID" dirty="0" smtClean="0"/>
              <a:t>Rasionalisasi/kewajaran biaya (bangunan, pengerukan,  perjalanan dinas, dll)</a:t>
            </a: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351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3228" y="-215974"/>
            <a:ext cx="11341418" cy="1200150"/>
          </a:xfrm>
        </p:spPr>
        <p:txBody>
          <a:bodyPr>
            <a:normAutofit/>
          </a:bodyPr>
          <a:lstStyle/>
          <a:p>
            <a:r>
              <a:rPr lang="en-US" altLang="en-US" sz="4000" b="1" spc="300" dirty="0" err="1">
                <a:solidFill>
                  <a:srgbClr val="FFFF00"/>
                </a:solidFill>
                <a:latin typeface="Bebas" pitchFamily="2" charset="0"/>
              </a:rPr>
              <a:t>capaian</a:t>
            </a:r>
            <a:r>
              <a:rPr lang="en-US" altLang="en-US" sz="4000" b="1" spc="300" dirty="0">
                <a:solidFill>
                  <a:srgbClr val="FFFF00"/>
                </a:solidFill>
                <a:latin typeface="Bebas" pitchFamily="2" charset="0"/>
              </a:rPr>
              <a:t> </a:t>
            </a:r>
            <a:r>
              <a:rPr lang="en-US" altLang="en-US" sz="4000" b="1" spc="300" dirty="0">
                <a:solidFill>
                  <a:schemeClr val="bg2"/>
                </a:solidFill>
                <a:latin typeface="Bebas" pitchFamily="2" charset="0"/>
              </a:rPr>
              <a:t>GCG </a:t>
            </a:r>
            <a:r>
              <a:rPr lang="en-US" altLang="en-US" sz="4000" b="1" spc="300" dirty="0" err="1">
                <a:solidFill>
                  <a:schemeClr val="bg2"/>
                </a:solidFill>
                <a:latin typeface="Bebas" pitchFamily="2" charset="0"/>
              </a:rPr>
              <a:t>kemenhub</a:t>
            </a:r>
            <a:r>
              <a:rPr lang="en-US" altLang="en-US" sz="4000" b="1" spc="300" dirty="0">
                <a:solidFill>
                  <a:schemeClr val="bg2"/>
                </a:solidFill>
                <a:latin typeface="Bebas" pitchFamily="2" charset="0"/>
              </a:rPr>
              <a:t> …</a:t>
            </a:r>
            <a:r>
              <a:rPr lang="en-US" altLang="en-US" sz="4000" b="1" spc="300" baseline="30000" dirty="0">
                <a:solidFill>
                  <a:schemeClr val="bg2"/>
                </a:solidFill>
                <a:latin typeface="Bebas" pitchFamily="2" charset="0"/>
              </a:rPr>
              <a:t>(1)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310" t="17718" r="43126" b="10626"/>
          <a:stretch/>
        </p:blipFill>
        <p:spPr>
          <a:xfrm>
            <a:off x="465657" y="1056185"/>
            <a:ext cx="3890914" cy="5928641"/>
          </a:xfrm>
          <a:prstGeom prst="rect">
            <a:avLst/>
          </a:prstGeom>
          <a:scene3d>
            <a:camera prst="perspectiveRight"/>
            <a:lightRig rig="threePt" dir="t"/>
          </a:scene3d>
          <a:sp3d extrusionH="635000">
            <a:extrusionClr>
              <a:srgbClr val="FF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044" t="10651" r="33200" b="11585"/>
          <a:stretch/>
        </p:blipFill>
        <p:spPr>
          <a:xfrm>
            <a:off x="8605044" y="1433853"/>
            <a:ext cx="3600400" cy="5478965"/>
          </a:xfrm>
          <a:prstGeom prst="rect">
            <a:avLst/>
          </a:prstGeom>
          <a:scene3d>
            <a:camera prst="perspectiveRight"/>
            <a:lightRig rig="threePt" dir="t"/>
          </a:scene3d>
          <a:sp3d extrusionH="635000">
            <a:extrusionClr>
              <a:srgbClr val="41F90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498" t="9641" r="40038" b="9118"/>
          <a:stretch/>
        </p:blipFill>
        <p:spPr>
          <a:xfrm>
            <a:off x="4635395" y="1152178"/>
            <a:ext cx="3609608" cy="5766241"/>
          </a:xfrm>
          <a:prstGeom prst="rect">
            <a:avLst/>
          </a:prstGeom>
          <a:scene3d>
            <a:camera prst="perspectiveRight"/>
            <a:lightRig rig="threePt" dir="t"/>
          </a:scene3d>
          <a:sp3d extrusionH="635000">
            <a:extrusionClr>
              <a:srgbClr val="FFFF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392642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76" t="17516" r="42252" b="21454"/>
          <a:stretch/>
        </p:blipFill>
        <p:spPr>
          <a:xfrm>
            <a:off x="8679579" y="1368202"/>
            <a:ext cx="3625556" cy="5544617"/>
          </a:xfrm>
          <a:prstGeom prst="rect">
            <a:avLst/>
          </a:prstGeom>
          <a:scene3d>
            <a:camera prst="perspectiveRight"/>
            <a:lightRig rig="threePt" dir="t"/>
          </a:scene3d>
          <a:sp3d extrusionH="635000">
            <a:extrusionClr>
              <a:srgbClr val="41F90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969" t="17516" r="30631" b="5703"/>
          <a:stretch/>
        </p:blipFill>
        <p:spPr>
          <a:xfrm>
            <a:off x="4644603" y="1203783"/>
            <a:ext cx="3672408" cy="5720482"/>
          </a:xfrm>
          <a:prstGeom prst="rect">
            <a:avLst/>
          </a:prstGeom>
          <a:scene3d>
            <a:camera prst="perspectiveRight"/>
            <a:lightRig rig="threePt" dir="t"/>
          </a:scene3d>
          <a:sp3d extrusionH="635000">
            <a:extrusionClr>
              <a:srgbClr val="FFFF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8970" t="27361" r="31737" b="9966"/>
          <a:stretch/>
        </p:blipFill>
        <p:spPr>
          <a:xfrm>
            <a:off x="433399" y="984177"/>
            <a:ext cx="3923172" cy="5928642"/>
          </a:xfrm>
          <a:prstGeom prst="rect">
            <a:avLst/>
          </a:prstGeom>
          <a:scene3d>
            <a:camera prst="perspectiveRight"/>
            <a:lightRig rig="threePt" dir="t"/>
          </a:scene3d>
          <a:sp3d extrusionH="635000">
            <a:extrusionClr>
              <a:srgbClr val="FF0000"/>
            </a:extrusionClr>
          </a:sp3d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3228" y="-215974"/>
            <a:ext cx="11341418" cy="1200150"/>
          </a:xfrm>
        </p:spPr>
        <p:txBody>
          <a:bodyPr>
            <a:normAutofit/>
          </a:bodyPr>
          <a:lstStyle/>
          <a:p>
            <a:r>
              <a:rPr lang="en-US" altLang="en-US" sz="4000" b="1" spc="300" dirty="0" err="1">
                <a:solidFill>
                  <a:srgbClr val="FFFF00"/>
                </a:solidFill>
                <a:latin typeface="Bebas" pitchFamily="2" charset="0"/>
              </a:rPr>
              <a:t>capaian</a:t>
            </a:r>
            <a:r>
              <a:rPr lang="en-US" altLang="en-US" sz="4000" b="1" spc="300" dirty="0">
                <a:solidFill>
                  <a:srgbClr val="FFFF00"/>
                </a:solidFill>
                <a:latin typeface="Bebas" pitchFamily="2" charset="0"/>
              </a:rPr>
              <a:t> </a:t>
            </a:r>
            <a:r>
              <a:rPr lang="en-US" altLang="en-US" sz="4000" b="1" spc="300" dirty="0">
                <a:solidFill>
                  <a:schemeClr val="bg2"/>
                </a:solidFill>
                <a:latin typeface="Bebas" pitchFamily="2" charset="0"/>
              </a:rPr>
              <a:t>GCG </a:t>
            </a:r>
            <a:r>
              <a:rPr lang="en-US" altLang="en-US" sz="4000" b="1" spc="300" dirty="0" err="1">
                <a:solidFill>
                  <a:schemeClr val="bg2"/>
                </a:solidFill>
                <a:latin typeface="Bebas" pitchFamily="2" charset="0"/>
              </a:rPr>
              <a:t>kemenhub</a:t>
            </a:r>
            <a:r>
              <a:rPr lang="en-US" altLang="en-US" sz="4000" b="1" spc="300" dirty="0">
                <a:solidFill>
                  <a:schemeClr val="bg2"/>
                </a:solidFill>
                <a:latin typeface="Bebas" pitchFamily="2" charset="0"/>
              </a:rPr>
              <a:t> …</a:t>
            </a:r>
            <a:r>
              <a:rPr lang="en-US" altLang="en-US" sz="4000" b="1" spc="300" baseline="30000" dirty="0">
                <a:solidFill>
                  <a:schemeClr val="bg2"/>
                </a:solidFill>
                <a:latin typeface="Bebas" pitchFamily="2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7006966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6015</TotalTime>
  <Words>320</Words>
  <Application>Microsoft Office PowerPoint</Application>
  <PresentationFormat>Custom</PresentationFormat>
  <Paragraphs>71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 Narrow</vt:lpstr>
      <vt:lpstr>Sansation Light</vt:lpstr>
      <vt:lpstr>Open Sans Condensed</vt:lpstr>
      <vt:lpstr>Calibri</vt:lpstr>
      <vt:lpstr>Bakery Script</vt:lpstr>
      <vt:lpstr>Times New Roman</vt:lpstr>
      <vt:lpstr>Wingdings</vt:lpstr>
      <vt:lpstr>Arial</vt:lpstr>
      <vt:lpstr>Bebas</vt:lpstr>
      <vt:lpstr>Aharoni</vt:lpstr>
      <vt:lpstr>Office Theme</vt:lpstr>
      <vt:lpstr>PowerPoint Presentation</vt:lpstr>
      <vt:lpstr>PowerPoint Presentation</vt:lpstr>
      <vt:lpstr>New Public Management (Hood, 1991)</vt:lpstr>
      <vt:lpstr>Prinsip Tata Kelola Sektor Publik</vt:lpstr>
      <vt:lpstr>Modernisasi Kebijakan</vt:lpstr>
      <vt:lpstr>Orientasi kepada Masyarakat (Outcome)</vt:lpstr>
      <vt:lpstr>Cost Efficiency</vt:lpstr>
      <vt:lpstr>capaian GCG kemenhub …(1)</vt:lpstr>
      <vt:lpstr>capaian GCG kemenhub …(2)</vt:lpstr>
      <vt:lpstr>capaian GCG kemenhub …(3)</vt:lpstr>
      <vt:lpstr>capaian GCG kemenhub …(4)</vt:lpstr>
      <vt:lpstr>capaian GCG kemenhub …(5)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Maizar</dc:creator>
  <cp:lastModifiedBy>user</cp:lastModifiedBy>
  <cp:revision>548</cp:revision>
  <cp:lastPrinted>2016-05-28T18:35:47Z</cp:lastPrinted>
  <dcterms:created xsi:type="dcterms:W3CDTF">2016-03-31T02:06:03Z</dcterms:created>
  <dcterms:modified xsi:type="dcterms:W3CDTF">2016-06-10T06:33:31Z</dcterms:modified>
</cp:coreProperties>
</file>